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9"/>
  </p:notesMasterIdLst>
  <p:sldIdLst>
    <p:sldId id="427" r:id="rId2"/>
    <p:sldId id="298" r:id="rId3"/>
    <p:sldId id="364" r:id="rId4"/>
    <p:sldId id="363" r:id="rId5"/>
    <p:sldId id="362" r:id="rId6"/>
    <p:sldId id="361" r:id="rId7"/>
    <p:sldId id="360" r:id="rId8"/>
    <p:sldId id="359" r:id="rId9"/>
    <p:sldId id="358" r:id="rId10"/>
    <p:sldId id="357" r:id="rId11"/>
    <p:sldId id="356" r:id="rId12"/>
    <p:sldId id="355" r:id="rId13"/>
    <p:sldId id="354" r:id="rId14"/>
    <p:sldId id="353" r:id="rId15"/>
    <p:sldId id="352" r:id="rId16"/>
    <p:sldId id="351" r:id="rId17"/>
    <p:sldId id="349" r:id="rId18"/>
    <p:sldId id="348" r:id="rId19"/>
    <p:sldId id="347" r:id="rId20"/>
    <p:sldId id="366" r:id="rId21"/>
    <p:sldId id="365" r:id="rId22"/>
    <p:sldId id="367" r:id="rId23"/>
    <p:sldId id="368" r:id="rId24"/>
    <p:sldId id="369" r:id="rId25"/>
    <p:sldId id="344" r:id="rId26"/>
    <p:sldId id="370" r:id="rId27"/>
    <p:sldId id="371" r:id="rId28"/>
    <p:sldId id="372" r:id="rId29"/>
    <p:sldId id="373" r:id="rId30"/>
    <p:sldId id="433" r:id="rId31"/>
    <p:sldId id="434" r:id="rId32"/>
    <p:sldId id="435" r:id="rId33"/>
    <p:sldId id="436" r:id="rId34"/>
    <p:sldId id="437" r:id="rId35"/>
    <p:sldId id="438" r:id="rId36"/>
    <p:sldId id="439" r:id="rId37"/>
    <p:sldId id="440" r:id="rId38"/>
    <p:sldId id="442" r:id="rId39"/>
    <p:sldId id="443" r:id="rId40"/>
    <p:sldId id="343" r:id="rId41"/>
    <p:sldId id="378" r:id="rId42"/>
    <p:sldId id="377" r:id="rId43"/>
    <p:sldId id="376" r:id="rId44"/>
    <p:sldId id="375" r:id="rId45"/>
    <p:sldId id="374" r:id="rId46"/>
    <p:sldId id="379" r:id="rId47"/>
    <p:sldId id="380" r:id="rId48"/>
    <p:sldId id="381" r:id="rId49"/>
    <p:sldId id="383" r:id="rId50"/>
    <p:sldId id="384" r:id="rId51"/>
    <p:sldId id="382" r:id="rId52"/>
    <p:sldId id="337" r:id="rId53"/>
    <p:sldId id="387" r:id="rId54"/>
    <p:sldId id="388" r:id="rId55"/>
    <p:sldId id="389" r:id="rId56"/>
    <p:sldId id="390" r:id="rId57"/>
    <p:sldId id="394" r:id="rId58"/>
    <p:sldId id="393" r:id="rId59"/>
    <p:sldId id="392" r:id="rId60"/>
    <p:sldId id="391" r:id="rId61"/>
    <p:sldId id="400" r:id="rId62"/>
    <p:sldId id="401" r:id="rId63"/>
    <p:sldId id="405" r:id="rId64"/>
    <p:sldId id="399" r:id="rId65"/>
    <p:sldId id="398" r:id="rId66"/>
    <p:sldId id="397" r:id="rId67"/>
    <p:sldId id="406" r:id="rId68"/>
    <p:sldId id="408" r:id="rId69"/>
    <p:sldId id="407" r:id="rId70"/>
    <p:sldId id="409" r:id="rId71"/>
    <p:sldId id="412" r:id="rId72"/>
    <p:sldId id="411" r:id="rId73"/>
    <p:sldId id="410" r:id="rId74"/>
    <p:sldId id="413" r:id="rId75"/>
    <p:sldId id="414" r:id="rId76"/>
    <p:sldId id="415" r:id="rId77"/>
    <p:sldId id="416" r:id="rId78"/>
    <p:sldId id="417" r:id="rId79"/>
    <p:sldId id="423" r:id="rId80"/>
    <p:sldId id="422" r:id="rId81"/>
    <p:sldId id="424" r:id="rId82"/>
    <p:sldId id="425" r:id="rId83"/>
    <p:sldId id="323" r:id="rId84"/>
    <p:sldId id="429" r:id="rId85"/>
    <p:sldId id="430" r:id="rId86"/>
    <p:sldId id="431" r:id="rId87"/>
    <p:sldId id="432" r:id="rId8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sorterViewPr>
    <p:cViewPr>
      <p:scale>
        <a:sx n="142" d="100"/>
        <a:sy n="142"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0FFEB-5085-4CAE-92C6-1581FC4ECE24}" type="datetimeFigureOut">
              <a:rPr lang="tr-TR" smtClean="0"/>
              <a:pPr/>
              <a:t>02.03.2018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4A05E-E5B3-43A5-A0AC-23F259D05A81}" type="slidenum">
              <a:rPr lang="tr-TR" smtClean="0"/>
              <a:pPr/>
              <a:t>‹#›</a:t>
            </a:fld>
            <a:endParaRPr lang="tr-TR"/>
          </a:p>
        </p:txBody>
      </p:sp>
    </p:spTree>
    <p:extLst>
      <p:ext uri="{BB962C8B-B14F-4D97-AF65-F5344CB8AC3E}">
        <p14:creationId xmlns:p14="http://schemas.microsoft.com/office/powerpoint/2010/main" xmlns="" val="55461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02.03.2018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pPr/>
              <a:t>02.03.2018</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Desktop\meb_logo.png"/>
          <p:cNvPicPr>
            <a:picLocks noChangeAspect="1" noChangeArrowheads="1"/>
          </p:cNvPicPr>
          <p:nvPr/>
        </p:nvPicPr>
        <p:blipFill>
          <a:blip r:embed="rId2"/>
          <a:srcRect/>
          <a:stretch>
            <a:fillRect/>
          </a:stretch>
        </p:blipFill>
        <p:spPr bwMode="auto">
          <a:xfrm>
            <a:off x="1428728" y="0"/>
            <a:ext cx="6000792" cy="4429132"/>
          </a:xfrm>
          <a:prstGeom prst="rect">
            <a:avLst/>
          </a:prstGeom>
          <a:noFill/>
        </p:spPr>
      </p:pic>
      <p:sp>
        <p:nvSpPr>
          <p:cNvPr id="5" name="4 Metin kutusu"/>
          <p:cNvSpPr txBox="1"/>
          <p:nvPr/>
        </p:nvSpPr>
        <p:spPr>
          <a:xfrm>
            <a:off x="857192" y="4357694"/>
            <a:ext cx="8286808" cy="1200329"/>
          </a:xfrm>
          <a:prstGeom prst="rect">
            <a:avLst/>
          </a:prstGeom>
          <a:noFill/>
        </p:spPr>
        <p:txBody>
          <a:bodyPr wrap="square" rtlCol="0">
            <a:spAutoFit/>
          </a:bodyPr>
          <a:lstStyle/>
          <a:p>
            <a:r>
              <a:rPr lang="tr-TR" sz="3600" dirty="0" smtClean="0"/>
              <a:t>        </a:t>
            </a:r>
            <a:r>
              <a:rPr lang="tr-TR" sz="3600" b="1" dirty="0" smtClean="0">
                <a:solidFill>
                  <a:srgbClr val="C00000"/>
                </a:solidFill>
              </a:rPr>
              <a:t>ŞEHİT </a:t>
            </a:r>
            <a:r>
              <a:rPr lang="tr-TR" sz="3600" b="1" dirty="0" smtClean="0">
                <a:solidFill>
                  <a:srgbClr val="C00000"/>
                </a:solidFill>
              </a:rPr>
              <a:t>ÖMER HALİSDEMİR     </a:t>
            </a:r>
            <a:r>
              <a:rPr lang="tr-TR" sz="3600" b="1" dirty="0" smtClean="0">
                <a:solidFill>
                  <a:srgbClr val="C00000"/>
                </a:solidFill>
              </a:rPr>
              <a:t>    REHBERLİK </a:t>
            </a:r>
            <a:r>
              <a:rPr lang="tr-TR" sz="3600" b="1" dirty="0" smtClean="0">
                <a:solidFill>
                  <a:srgbClr val="C00000"/>
                </a:solidFill>
              </a:rPr>
              <a:t>VE ARAŞTIRMA MERKEZİ </a:t>
            </a:r>
            <a:r>
              <a:rPr lang="tr-TR" sz="3600" b="1" dirty="0" smtClean="0">
                <a:solidFill>
                  <a:srgbClr val="C00000"/>
                </a:solidFill>
              </a:rPr>
              <a:t> </a:t>
            </a:r>
            <a:endParaRPr lang="tr-TR" sz="3600" b="1" dirty="0">
              <a:solidFill>
                <a:srgbClr val="C00000"/>
              </a:solidFill>
            </a:endParaRPr>
          </a:p>
        </p:txBody>
      </p:sp>
    </p:spTree>
    <p:extLst>
      <p:ext uri="{BB962C8B-B14F-4D97-AF65-F5344CB8AC3E}">
        <p14:creationId xmlns:p14="http://schemas.microsoft.com/office/powerpoint/2010/main" xmlns="" val="335415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1268760"/>
            <a:ext cx="8712968" cy="5400600"/>
          </a:xfrm>
        </p:spPr>
        <p:txBody>
          <a:bodyPr>
            <a:normAutofit/>
          </a:bodyPr>
          <a:lstStyle/>
          <a:p>
            <a:pPr algn="just">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Her </a:t>
            </a:r>
            <a:r>
              <a:rPr lang="tr-TR" sz="2400" dirty="0">
                <a:latin typeface="Times New Roman" panose="02020603050405020304" pitchFamily="18" charset="0"/>
                <a:cs typeface="Times New Roman" panose="02020603050405020304" pitchFamily="18" charset="0"/>
              </a:rPr>
              <a:t>ne kadar öğrenme güçlüğüne yönelik belirtiler belirgin olsa da, ÖÖG bir çocuktan diğerine büyük farklılık göstermektedir. Bir çocuk okumada sıkıntı yaşayarak erken belirtileri gösterirken, bir başka çocuk matematik alanında zorluk yaşayabilmektedir. Matematikte başarılı bir çocuk ise anlamada güçlük yaşayabilmektedir. Yukarıda belirtilen problemler çeşitlilik göstermesine rağmen hepsi tek bir çatı altında ÖÖG altında toplanmaktadır</a:t>
            </a:r>
          </a:p>
        </p:txBody>
      </p:sp>
    </p:spTree>
    <p:extLst>
      <p:ext uri="{BB962C8B-B14F-4D97-AF65-F5344CB8AC3E}">
        <p14:creationId xmlns:p14="http://schemas.microsoft.com/office/powerpoint/2010/main" xmlns="" val="2142931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124744"/>
            <a:ext cx="9036496" cy="1008112"/>
          </a:xfrm>
        </p:spPr>
        <p:txBody>
          <a:bodyPr/>
          <a:lstStyle/>
          <a:p>
            <a:pPr lvl="1" algn="ctr" rtl="0">
              <a:spcBef>
                <a:spcPct val="0"/>
              </a:spcBef>
              <a:buClr>
                <a:schemeClr val="accent6">
                  <a:lumMod val="75000"/>
                </a:schemeClr>
              </a:buClr>
              <a:buSzPct val="128000"/>
            </a:pPr>
            <a:r>
              <a:rPr lang="tr-TR" sz="3200" b="1" dirty="0">
                <a:solidFill>
                  <a:srgbClr val="FF0000"/>
                </a:solidFill>
                <a:latin typeface="Times New Roman" panose="02020603050405020304" pitchFamily="18" charset="0"/>
                <a:cs typeface="Times New Roman" panose="02020603050405020304" pitchFamily="18" charset="0"/>
              </a:rPr>
              <a:t>Özel Öğrenme Güçlüğü Olan Çocukların </a:t>
            </a:r>
            <a:r>
              <a:rPr lang="tr-TR" sz="3200" b="1" dirty="0" smtClean="0">
                <a:solidFill>
                  <a:srgbClr val="FF0000"/>
                </a:solidFill>
                <a:latin typeface="Times New Roman" panose="02020603050405020304" pitchFamily="18" charset="0"/>
                <a:cs typeface="Times New Roman" panose="02020603050405020304" pitchFamily="18" charset="0"/>
              </a:rPr>
              <a:t/>
            </a:r>
            <a:br>
              <a:rPr lang="tr-TR" sz="3200" b="1" dirty="0" smtClean="0">
                <a:solidFill>
                  <a:srgbClr val="FF0000"/>
                </a:solidFill>
                <a:latin typeface="Times New Roman" panose="02020603050405020304" pitchFamily="18" charset="0"/>
                <a:cs typeface="Times New Roman" panose="02020603050405020304" pitchFamily="18" charset="0"/>
              </a:rPr>
            </a:br>
            <a:r>
              <a:rPr lang="tr-TR" sz="3200" b="1" dirty="0" smtClean="0">
                <a:solidFill>
                  <a:srgbClr val="FF0000"/>
                </a:solidFill>
                <a:latin typeface="Times New Roman" panose="02020603050405020304" pitchFamily="18" charset="0"/>
                <a:cs typeface="Times New Roman" panose="02020603050405020304" pitchFamily="18" charset="0"/>
              </a:rPr>
              <a:t>Genel </a:t>
            </a:r>
            <a:r>
              <a:rPr lang="tr-TR" sz="3200" b="1" dirty="0">
                <a:solidFill>
                  <a:srgbClr val="FF0000"/>
                </a:solidFill>
                <a:latin typeface="Times New Roman" panose="02020603050405020304" pitchFamily="18" charset="0"/>
                <a:cs typeface="Times New Roman" panose="02020603050405020304" pitchFamily="18" charset="0"/>
              </a:rPr>
              <a:t>Özellikleri</a:t>
            </a:r>
            <a:r>
              <a:rPr lang="tr-TR" dirty="0"/>
              <a:t/>
            </a:r>
            <a:br>
              <a:rPr lang="tr-TR" dirty="0"/>
            </a:br>
            <a:endParaRPr lang="tr-TR" dirty="0"/>
          </a:p>
        </p:txBody>
      </p:sp>
      <p:sp>
        <p:nvSpPr>
          <p:cNvPr id="3" name="İçerik Yer Tutucusu 2"/>
          <p:cNvSpPr>
            <a:spLocks noGrp="1"/>
          </p:cNvSpPr>
          <p:nvPr>
            <p:ph sz="quarter" idx="13"/>
          </p:nvPr>
        </p:nvSpPr>
        <p:spPr>
          <a:xfrm>
            <a:off x="0" y="2204864"/>
            <a:ext cx="8964488" cy="4464496"/>
          </a:xfrm>
        </p:spPr>
        <p:txBody>
          <a:bodyPr>
            <a:normAutofit/>
          </a:bodyPr>
          <a:lstStyle/>
          <a:p>
            <a:pPr>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ÖÖG olan öğrenciler için tek bir gruptan bahsetmek mümkün değildir. Erkeklerde ÖÖG tanısı alma oranı kızlara göre yaklaşık 3 kat daha fazladır</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Uzmanlar için en büyük zorluk ÖÖG olan çocukla, çalışmadığından dolayı akademik zorluk yaşayan (tembel olarak nitelenen) çocuğu ayırt edebilmektir</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Zihinsel kapasite açısından ÖÖG olan öğrenciler ortalama veya ortalama üstü IQ puanına sahip olmaktadırlar. Fakat ÖÖG olan öğrencilerin neredeyse tümü bir ya da daha fazla alanda akademik başarısızlık yaşamaktadır</a:t>
            </a:r>
          </a:p>
        </p:txBody>
      </p:sp>
    </p:spTree>
    <p:extLst>
      <p:ext uri="{BB962C8B-B14F-4D97-AF65-F5344CB8AC3E}">
        <p14:creationId xmlns:p14="http://schemas.microsoft.com/office/powerpoint/2010/main" xmlns="" val="4262877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24744"/>
            <a:ext cx="6512511" cy="1222072"/>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Özel öğrenme güçlüğü olan bireylerde en sık görülen 10 özellik</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0" y="1988840"/>
            <a:ext cx="8892480" cy="4869160"/>
          </a:xfrm>
        </p:spPr>
        <p:txBody>
          <a:bodyPr>
            <a:normAutofit/>
          </a:bodyPr>
          <a:lstStyle/>
          <a:p>
            <a:r>
              <a:rPr lang="tr-TR" sz="2400" dirty="0" smtClean="0">
                <a:latin typeface="Times New Roman" panose="02020603050405020304" pitchFamily="18" charset="0"/>
                <a:cs typeface="Times New Roman" panose="02020603050405020304" pitchFamily="18" charset="0"/>
              </a:rPr>
              <a:t>Önemli </a:t>
            </a:r>
            <a:r>
              <a:rPr lang="tr-TR" sz="2400" dirty="0">
                <a:latin typeface="Times New Roman" panose="02020603050405020304" pitchFamily="18" charset="0"/>
                <a:cs typeface="Times New Roman" panose="02020603050405020304" pitchFamily="18" charset="0"/>
              </a:rPr>
              <a:t>gelişimsel alanlarda </a:t>
            </a:r>
            <a:r>
              <a:rPr lang="tr-TR" sz="2400" dirty="0" smtClean="0">
                <a:latin typeface="Times New Roman" panose="02020603050405020304" pitchFamily="18" charset="0"/>
                <a:cs typeface="Times New Roman" panose="02020603050405020304" pitchFamily="18" charset="0"/>
              </a:rPr>
              <a:t>gecikme</a:t>
            </a:r>
          </a:p>
          <a:p>
            <a:endParaRPr lang="tr-TR" sz="2400" dirty="0">
              <a:latin typeface="Times New Roman" panose="02020603050405020304" pitchFamily="18" charset="0"/>
              <a:cs typeface="Times New Roman" panose="02020603050405020304" pitchFamily="18" charset="0"/>
            </a:endParaRPr>
          </a:p>
          <a:p>
            <a:r>
              <a:rPr lang="tr-TR" sz="2400" dirty="0" err="1" smtClean="0">
                <a:latin typeface="Times New Roman" panose="02020603050405020304" pitchFamily="18" charset="0"/>
                <a:cs typeface="Times New Roman" panose="02020603050405020304" pitchFamily="18" charset="0"/>
              </a:rPr>
              <a:t>Dürtüsellik</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düşünmeden hareket </a:t>
            </a:r>
            <a:r>
              <a:rPr lang="tr-TR" sz="2400" dirty="0" smtClean="0">
                <a:latin typeface="Times New Roman" panose="02020603050405020304" pitchFamily="18" charset="0"/>
                <a:cs typeface="Times New Roman" panose="02020603050405020304" pitchFamily="18" charset="0"/>
              </a:rPr>
              <a:t>etme</a:t>
            </a:r>
          </a:p>
          <a:p>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Duygusal </a:t>
            </a:r>
            <a:r>
              <a:rPr lang="tr-TR" sz="2400" dirty="0">
                <a:latin typeface="Times New Roman" panose="02020603050405020304" pitchFamily="18" charset="0"/>
                <a:cs typeface="Times New Roman" panose="02020603050405020304" pitchFamily="18" charset="0"/>
              </a:rPr>
              <a:t>dalgalanma – duygularda hızlı değişim (ağlarken birden gülmeye başlama gibi</a:t>
            </a:r>
            <a:r>
              <a:rPr lang="tr-TR" sz="2400" dirty="0" smtClean="0">
                <a:latin typeface="Times New Roman" panose="02020603050405020304" pitchFamily="18" charset="0"/>
                <a:cs typeface="Times New Roman" panose="02020603050405020304" pitchFamily="18" charset="0"/>
              </a:rPr>
              <a:t>)</a:t>
            </a:r>
          </a:p>
          <a:p>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Genel </a:t>
            </a:r>
            <a:r>
              <a:rPr lang="tr-TR" sz="2400" dirty="0">
                <a:latin typeface="Times New Roman" panose="02020603050405020304" pitchFamily="18" charset="0"/>
                <a:cs typeface="Times New Roman" panose="02020603050405020304" pitchFamily="18" charset="0"/>
              </a:rPr>
              <a:t>koordinasyon </a:t>
            </a:r>
            <a:r>
              <a:rPr lang="tr-TR" sz="2400" dirty="0" smtClean="0">
                <a:latin typeface="Times New Roman" panose="02020603050405020304" pitchFamily="18" charset="0"/>
                <a:cs typeface="Times New Roman" panose="02020603050405020304" pitchFamily="18" charset="0"/>
              </a:rPr>
              <a:t>eksikliği</a:t>
            </a:r>
          </a:p>
          <a:p>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Dikkat </a:t>
            </a:r>
            <a:r>
              <a:rPr lang="tr-TR" sz="2400" dirty="0">
                <a:latin typeface="Times New Roman" panose="02020603050405020304" pitchFamily="18" charset="0"/>
                <a:cs typeface="Times New Roman" panose="02020603050405020304" pitchFamily="18" charset="0"/>
              </a:rPr>
              <a:t>bozukluğu</a:t>
            </a:r>
          </a:p>
          <a:p>
            <a:pPr>
              <a:buFont typeface="Courier New" panose="02070309020205020404" pitchFamily="49" charset="0"/>
              <a:buChar char="o"/>
            </a:pPr>
            <a:endParaRPr lang="tr-TR" dirty="0"/>
          </a:p>
        </p:txBody>
      </p:sp>
    </p:spTree>
    <p:extLst>
      <p:ext uri="{BB962C8B-B14F-4D97-AF65-F5344CB8AC3E}">
        <p14:creationId xmlns:p14="http://schemas.microsoft.com/office/powerpoint/2010/main" xmlns="" val="92399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79512" y="2060848"/>
            <a:ext cx="8712968" cy="4608512"/>
          </a:xfrm>
        </p:spPr>
        <p:txBody>
          <a:bodyPr>
            <a:normAutofit lnSpcReduction="10000"/>
          </a:bodyPr>
          <a:lstStyle/>
          <a:p>
            <a:r>
              <a:rPr lang="tr-TR" sz="2400" dirty="0">
                <a:latin typeface="Times New Roman" panose="02020603050405020304" pitchFamily="18" charset="0"/>
                <a:cs typeface="Times New Roman" panose="02020603050405020304" pitchFamily="18" charset="0"/>
              </a:rPr>
              <a:t>Algı-motor </a:t>
            </a:r>
            <a:r>
              <a:rPr lang="tr-TR" sz="2400" dirty="0" smtClean="0">
                <a:latin typeface="Times New Roman" panose="02020603050405020304" pitchFamily="18" charset="0"/>
                <a:cs typeface="Times New Roman" panose="02020603050405020304" pitchFamily="18" charset="0"/>
              </a:rPr>
              <a:t>bozukluğu</a:t>
            </a:r>
          </a:p>
          <a:p>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Bellek ve düşünme </a:t>
            </a:r>
            <a:r>
              <a:rPr lang="tr-TR" sz="2400" dirty="0" smtClean="0">
                <a:latin typeface="Times New Roman" panose="02020603050405020304" pitchFamily="18" charset="0"/>
                <a:cs typeface="Times New Roman" panose="02020603050405020304" pitchFamily="18" charset="0"/>
              </a:rPr>
              <a:t>bozuklukları</a:t>
            </a:r>
          </a:p>
          <a:p>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Belirgin </a:t>
            </a:r>
            <a:r>
              <a:rPr lang="tr-TR" sz="2400" dirty="0">
                <a:latin typeface="Times New Roman" panose="02020603050405020304" pitchFamily="18" charset="0"/>
                <a:cs typeface="Times New Roman" panose="02020603050405020304" pitchFamily="18" charset="0"/>
              </a:rPr>
              <a:t>akademik problemler (özellikle okuma ve matematik alanlarında</a:t>
            </a:r>
            <a:r>
              <a:rPr lang="tr-TR" sz="2400" dirty="0" smtClean="0">
                <a:latin typeface="Times New Roman" panose="02020603050405020304" pitchFamily="18" charset="0"/>
                <a:cs typeface="Times New Roman" panose="02020603050405020304" pitchFamily="18" charset="0"/>
              </a:rPr>
              <a:t>)</a:t>
            </a:r>
          </a:p>
          <a:p>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Konuşma ve konuşma seslerini öğrenme </a:t>
            </a:r>
            <a:r>
              <a:rPr lang="tr-TR" sz="2400" dirty="0" smtClean="0">
                <a:latin typeface="Times New Roman" panose="02020603050405020304" pitchFamily="18" charset="0"/>
                <a:cs typeface="Times New Roman" panose="02020603050405020304" pitchFamily="18" charset="0"/>
              </a:rPr>
              <a:t>bozuklukları</a:t>
            </a:r>
          </a:p>
          <a:p>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Merkezi </a:t>
            </a:r>
            <a:r>
              <a:rPr lang="tr-TR" sz="2400" dirty="0">
                <a:latin typeface="Times New Roman" panose="02020603050405020304" pitchFamily="18" charset="0"/>
                <a:cs typeface="Times New Roman" panose="02020603050405020304" pitchFamily="18" charset="0"/>
              </a:rPr>
              <a:t>sinir sistemi düzensizliği ve bozukluğu belirtileri</a:t>
            </a:r>
          </a:p>
          <a:p>
            <a:endParaRPr lang="tr-TR" dirty="0"/>
          </a:p>
        </p:txBody>
      </p:sp>
      <p:sp>
        <p:nvSpPr>
          <p:cNvPr id="4" name="Başlık 1"/>
          <p:cNvSpPr>
            <a:spLocks noGrp="1"/>
          </p:cNvSpPr>
          <p:nvPr>
            <p:ph type="title"/>
          </p:nvPr>
        </p:nvSpPr>
        <p:spPr>
          <a:xfrm>
            <a:off x="1042988" y="1125538"/>
            <a:ext cx="6513512" cy="93531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Özel öğrenme güçlüğü olan bireylerde en sık görülen 10 özellik</a:t>
            </a:r>
            <a:endParaRPr lang="tr-TR"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76475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5" y="980728"/>
            <a:ext cx="6480720" cy="1008112"/>
          </a:xfrm>
        </p:spPr>
        <p:txBody>
          <a:bodyPr/>
          <a:lstStyle/>
          <a:p>
            <a:pPr marL="0" indent="0" algn="ctr">
              <a:buNone/>
            </a:pPr>
            <a:r>
              <a:rPr lang="tr-TR" sz="3200" dirty="0">
                <a:solidFill>
                  <a:srgbClr val="FF0000"/>
                </a:solidFill>
                <a:effectLst/>
                <a:latin typeface="Times New Roman" panose="02020603050405020304" pitchFamily="18" charset="0"/>
                <a:cs typeface="Times New Roman" panose="02020603050405020304" pitchFamily="18" charset="0"/>
              </a:rPr>
              <a:t>ÖZEL ÖĞRENME GÜÇLÜĞÜ NEDENLERİ</a:t>
            </a:r>
            <a:endParaRPr lang="tr-TR" sz="32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0" y="2132856"/>
            <a:ext cx="8964488" cy="4608512"/>
          </a:xfrm>
        </p:spPr>
        <p:txBody>
          <a:bodyPr>
            <a:normAutofit/>
          </a:bodyPr>
          <a:lstStyle/>
          <a:p>
            <a:pP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Özel öğrenme güçlüğü yaşayan bireylerle yapılan çalışmalarda beynin yapısında ve </a:t>
            </a:r>
            <a:r>
              <a:rPr lang="tr-TR" sz="2400" dirty="0" smtClean="0">
                <a:latin typeface="Times New Roman" panose="02020603050405020304" pitchFamily="18" charset="0"/>
                <a:cs typeface="Times New Roman" panose="02020603050405020304" pitchFamily="18" charset="0"/>
              </a:rPr>
              <a:t>işleyişinde </a:t>
            </a:r>
            <a:r>
              <a:rPr lang="tr-TR" sz="2400" dirty="0">
                <a:latin typeface="Times New Roman" panose="02020603050405020304" pitchFamily="18" charset="0"/>
                <a:cs typeface="Times New Roman" panose="02020603050405020304" pitchFamily="18" charset="0"/>
              </a:rPr>
              <a:t>belirgin farklılıklar </a:t>
            </a:r>
            <a:r>
              <a:rPr lang="tr-TR" sz="2400" dirty="0" smtClean="0">
                <a:latin typeface="Times New Roman" panose="02020603050405020304" pitchFamily="18" charset="0"/>
                <a:cs typeface="Times New Roman" panose="02020603050405020304" pitchFamily="18" charset="0"/>
              </a:rPr>
              <a:t>gözlemlenmiştir</a:t>
            </a:r>
          </a:p>
          <a:p>
            <a:pP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Bazı bireylerde beynin iki yanında da bulunan ve dil ile ilgili olan </a:t>
            </a:r>
            <a:r>
              <a:rPr lang="tr-TR" sz="2400" dirty="0" err="1">
                <a:latin typeface="Times New Roman" panose="02020603050405020304" pitchFamily="18" charset="0"/>
                <a:cs typeface="Times New Roman" panose="02020603050405020304" pitchFamily="18" charset="0"/>
              </a:rPr>
              <a:t>planum</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temporale</a:t>
            </a:r>
            <a:r>
              <a:rPr lang="tr-TR" sz="2400" dirty="0">
                <a:latin typeface="Times New Roman" panose="02020603050405020304" pitchFamily="18" charset="0"/>
                <a:cs typeface="Times New Roman" panose="02020603050405020304" pitchFamily="18" charset="0"/>
              </a:rPr>
              <a:t> alanında farklılıklar görülmektedir</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400" dirty="0" err="1">
                <a:latin typeface="Times New Roman" panose="02020603050405020304" pitchFamily="18" charset="0"/>
                <a:cs typeface="Times New Roman" panose="02020603050405020304" pitchFamily="18" charset="0"/>
              </a:rPr>
              <a:t>Disleksi</a:t>
            </a:r>
            <a:r>
              <a:rPr lang="tr-TR" sz="2400" dirty="0">
                <a:latin typeface="Times New Roman" panose="02020603050405020304" pitchFamily="18" charset="0"/>
                <a:cs typeface="Times New Roman" panose="02020603050405020304" pitchFamily="18" charset="0"/>
              </a:rPr>
              <a:t> olan bazı bireylerde bu iki alan aynı boyuttadır. </a:t>
            </a:r>
            <a:r>
              <a:rPr lang="tr-TR" sz="2400" dirty="0" err="1">
                <a:latin typeface="Times New Roman" panose="02020603050405020304" pitchFamily="18" charset="0"/>
                <a:cs typeface="Times New Roman" panose="02020603050405020304" pitchFamily="18" charset="0"/>
              </a:rPr>
              <a:t>Disleksi</a:t>
            </a:r>
            <a:r>
              <a:rPr lang="tr-TR" sz="2400" dirty="0">
                <a:latin typeface="Times New Roman" panose="02020603050405020304" pitchFamily="18" charset="0"/>
                <a:cs typeface="Times New Roman" panose="02020603050405020304" pitchFamily="18" charset="0"/>
              </a:rPr>
              <a:t> olmayan bireylerde ise sol </a:t>
            </a:r>
            <a:r>
              <a:rPr lang="tr-TR" sz="2400" dirty="0" err="1">
                <a:latin typeface="Times New Roman" panose="02020603050405020304" pitchFamily="18" charset="0"/>
                <a:cs typeface="Times New Roman" panose="02020603050405020304" pitchFamily="18" charset="0"/>
              </a:rPr>
              <a:t>planum</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temporale</a:t>
            </a:r>
            <a:r>
              <a:rPr lang="tr-TR" sz="2400" dirty="0">
                <a:latin typeface="Times New Roman" panose="02020603050405020304" pitchFamily="18" charset="0"/>
                <a:cs typeface="Times New Roman" panose="02020603050405020304" pitchFamily="18" charset="0"/>
              </a:rPr>
              <a:t> belirgin şekilde daha geniştir</a:t>
            </a:r>
          </a:p>
        </p:txBody>
      </p:sp>
    </p:spTree>
    <p:extLst>
      <p:ext uri="{BB962C8B-B14F-4D97-AF65-F5344CB8AC3E}">
        <p14:creationId xmlns:p14="http://schemas.microsoft.com/office/powerpoint/2010/main" xmlns="" val="1610165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204865"/>
            <a:ext cx="8712968" cy="4536504"/>
          </a:xfrm>
        </p:spPr>
        <p:txBody>
          <a:bodyPr>
            <a:normAutofit/>
          </a:bodyPr>
          <a:lstStyle/>
          <a:p>
            <a:pP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Bilgiyi işleme süreci daha yavaş bir hızda veya ÖÖG olmayan bireylere göre daha farklı yöntemlerle gerçekleşmektedir</a:t>
            </a:r>
            <a:r>
              <a:rPr lang="tr-TR" sz="2400" dirty="0" smtClean="0">
                <a:latin typeface="Times New Roman" panose="02020603050405020304" pitchFamily="18" charset="0"/>
                <a:cs typeface="Times New Roman" panose="02020603050405020304" pitchFamily="18" charset="0"/>
              </a:rPr>
              <a:t>.</a:t>
            </a:r>
          </a:p>
          <a:p>
            <a:pPr marL="45720" indent="0">
              <a:buNone/>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Öğrenme süreci doğruluk oranı düşük veya daha yavaş şekilde olabilmekte ve öğrenme ile ilgili bir işi yaparken yeteneksizlikten veya yetersizlikten kaynaklanmayan bir şekilde beklenin altında performans sergileyebilmektedir</a:t>
            </a:r>
          </a:p>
        </p:txBody>
      </p:sp>
      <p:sp>
        <p:nvSpPr>
          <p:cNvPr id="4" name="Başlık 1"/>
          <p:cNvSpPr>
            <a:spLocks noGrp="1"/>
          </p:cNvSpPr>
          <p:nvPr>
            <p:ph type="title"/>
          </p:nvPr>
        </p:nvSpPr>
        <p:spPr>
          <a:xfrm>
            <a:off x="1187450" y="1268413"/>
            <a:ext cx="6624910" cy="936451"/>
          </a:xfrm>
        </p:spPr>
        <p:txBody>
          <a:bodyPr/>
          <a:lstStyle/>
          <a:p>
            <a:pPr marL="0" indent="0" algn="ctr">
              <a:buNone/>
            </a:pPr>
            <a:r>
              <a:rPr lang="tr-TR" sz="3200" dirty="0">
                <a:solidFill>
                  <a:srgbClr val="FF0000"/>
                </a:solidFill>
                <a:effectLst/>
                <a:latin typeface="Times New Roman" panose="02020603050405020304" pitchFamily="18" charset="0"/>
                <a:cs typeface="Times New Roman" panose="02020603050405020304" pitchFamily="18" charset="0"/>
              </a:rPr>
              <a:t>ÖZEL ÖĞRENME GÜÇLÜĞÜ NEDENLERİ</a:t>
            </a: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38375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79512" y="1268760"/>
            <a:ext cx="8496944" cy="5256584"/>
          </a:xfrm>
        </p:spPr>
        <p:txBody>
          <a:bodyPr>
            <a:normAutofit/>
          </a:bodyPr>
          <a:lstStyle/>
          <a:p>
            <a:pPr marL="45720" indent="0">
              <a:buNone/>
            </a:pPr>
            <a:endParaRPr lang="tr-TR" dirty="0"/>
          </a:p>
          <a:p>
            <a:endParaRPr lang="tr-TR" dirty="0" smtClean="0"/>
          </a:p>
          <a:p>
            <a:r>
              <a:rPr lang="tr-TR" sz="2800" dirty="0" smtClean="0">
                <a:latin typeface="Times New Roman" panose="02020603050405020304" pitchFamily="18" charset="0"/>
                <a:cs typeface="Times New Roman" panose="02020603050405020304" pitchFamily="18" charset="0"/>
              </a:rPr>
              <a:t>Beyin </a:t>
            </a:r>
            <a:r>
              <a:rPr lang="tr-TR" sz="2800" dirty="0">
                <a:latin typeface="Times New Roman" panose="02020603050405020304" pitchFamily="18" charset="0"/>
                <a:cs typeface="Times New Roman" panose="02020603050405020304" pitchFamily="18" charset="0"/>
              </a:rPr>
              <a:t>yapısındaki ve işleyişindeki farklılıklar ÖÖG olan bireylerin öğrenemeyeceği anlamına gelmemektedir. Eğitimsel süreç, öğrenme stratejileri, telafi teknikleri ve iyileştirici müdahaleler öğrenme sürecini anlamlı şekilde etkilemektedir. Bu nedenle, ÖÖG olan bireylerin özel gereksinimlerini karşılayabilecek etkili ve verimli öğrenme ve öğretme yöntemleri belirlenmeli ve eğitim sürecinde kullanılmalıdır</a:t>
            </a:r>
          </a:p>
        </p:txBody>
      </p:sp>
    </p:spTree>
    <p:extLst>
      <p:ext uri="{BB962C8B-B14F-4D97-AF65-F5344CB8AC3E}">
        <p14:creationId xmlns:p14="http://schemas.microsoft.com/office/powerpoint/2010/main" xmlns="" val="248025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7" y="1052736"/>
            <a:ext cx="6480720" cy="936104"/>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
        <p:nvSpPr>
          <p:cNvPr id="3" name="İçerik Yer Tutucusu 2"/>
          <p:cNvSpPr>
            <a:spLocks noGrp="1"/>
          </p:cNvSpPr>
          <p:nvPr>
            <p:ph sz="quarter" idx="13"/>
          </p:nvPr>
        </p:nvSpPr>
        <p:spPr>
          <a:xfrm>
            <a:off x="107504" y="2060848"/>
            <a:ext cx="9036496" cy="4680520"/>
          </a:xfrm>
        </p:spPr>
        <p:txBody>
          <a:bodyPr/>
          <a:lstStyle/>
          <a:p>
            <a:pPr marL="45720" indent="0" algn="ctr">
              <a:buNone/>
            </a:pPr>
            <a:r>
              <a:rPr lang="tr-TR" b="1" dirty="0" smtClean="0"/>
              <a:t>Okul </a:t>
            </a:r>
            <a:r>
              <a:rPr lang="tr-TR" b="1" dirty="0"/>
              <a:t>Öncesi Dönem</a:t>
            </a:r>
            <a:endParaRPr lang="tr-TR" dirty="0"/>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Sözcükleri telaffuz etmede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Doğru sözcükleri bulmada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Alfabeyi, rakamları, renkleri, şekilleri, haftanın günlerini öğrenmede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Yönergeleri takip etmede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Kalem ve silgi gibi araçları tutmada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Ayakkabısının bağcıklarını bağlamada, giysisinin düğmelerini iliklemede güçlük</a:t>
            </a:r>
          </a:p>
          <a:p>
            <a:pPr marL="45720" indent="0">
              <a:buNone/>
            </a:pPr>
            <a:endParaRPr lang="tr-TR" dirty="0"/>
          </a:p>
        </p:txBody>
      </p:sp>
    </p:spTree>
    <p:extLst>
      <p:ext uri="{BB962C8B-B14F-4D97-AF65-F5344CB8AC3E}">
        <p14:creationId xmlns:p14="http://schemas.microsoft.com/office/powerpoint/2010/main" xmlns="" val="2364597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79512" y="2060848"/>
            <a:ext cx="8712968" cy="4536504"/>
          </a:xfrm>
        </p:spPr>
        <p:txBody>
          <a:bodyPr/>
          <a:lstStyle/>
          <a:p>
            <a:pPr marL="45720" indent="0" algn="ctr">
              <a:buNone/>
            </a:pPr>
            <a:r>
              <a:rPr lang="tr-TR" b="1" dirty="0"/>
              <a:t>Okul Öncesi Dönem</a:t>
            </a:r>
            <a:endParaRPr lang="tr-TR" dirty="0"/>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Kısa dikkat süresi (örneğin, 5 yaşında bir çocuğun kısa bir hikâyeyi dinleyecek kadar uzun süre oturamaması)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Kolayca ilginin/dikkatin dağılması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Zayıf dinleme becerileri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Bir şey yapmaya istekli olmama (örneğin, tembel ya da karşı gelen biri gibi görünme)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Yeterince gelişmemiş konuşma ve dil becerisi</a:t>
            </a:r>
          </a:p>
          <a:p>
            <a:pPr marL="45720" indent="0" algn="ctr">
              <a:buNone/>
            </a:pPr>
            <a:endParaRPr lang="tr-TR" dirty="0"/>
          </a:p>
        </p:txBody>
      </p:sp>
      <p:sp>
        <p:nvSpPr>
          <p:cNvPr id="5" name="Başlık 1"/>
          <p:cNvSpPr>
            <a:spLocks noGrp="1"/>
          </p:cNvSpPr>
          <p:nvPr>
            <p:ph type="title"/>
          </p:nvPr>
        </p:nvSpPr>
        <p:spPr>
          <a:xfrm>
            <a:off x="1259632" y="1052736"/>
            <a:ext cx="6512511" cy="1143000"/>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Tree>
    <p:extLst>
      <p:ext uri="{BB962C8B-B14F-4D97-AF65-F5344CB8AC3E}">
        <p14:creationId xmlns:p14="http://schemas.microsoft.com/office/powerpoint/2010/main" xmlns="" val="404404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132856"/>
            <a:ext cx="8280920" cy="4536504"/>
          </a:xfrm>
        </p:spPr>
        <p:txBody>
          <a:bodyPr>
            <a:normAutofit/>
          </a:bodyPr>
          <a:lstStyle/>
          <a:p>
            <a:pPr marL="45720" indent="0" algn="ctr">
              <a:buNone/>
            </a:pPr>
            <a:r>
              <a:rPr lang="tr-TR" sz="2400" b="1" dirty="0"/>
              <a:t>Okul Öncesi </a:t>
            </a:r>
            <a:r>
              <a:rPr lang="tr-TR" sz="2400" b="1" dirty="0" smtClean="0"/>
              <a:t>Dönem</a:t>
            </a:r>
            <a:endParaRPr lang="tr-TR"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Garip </a:t>
            </a:r>
            <a:r>
              <a:rPr lang="tr-TR" sz="2400" dirty="0">
                <a:latin typeface="Times New Roman" panose="02020603050405020304" pitchFamily="18" charset="0"/>
                <a:cs typeface="Times New Roman" panose="02020603050405020304" pitchFamily="18" charset="0"/>
              </a:rPr>
              <a:t>ya da sakar hareketler (örneğin, düğmeyi ilikleyememe, zıplayamama vb.)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Yaşına uygun olmayan davranışlar sergileme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Genellikle dağınık/düzensiz olma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Kâğıt ve kalemle yapılan etkinliklerde zorluklar yaşama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2,5 yaşına kadar kelimelerden cümleler oluşturamama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Konuşmasının çoğunluğunun (%50≥) anlaşılmama</a:t>
            </a:r>
            <a:r>
              <a:rPr lang="tr-TR" dirty="0"/>
              <a:t>sı</a:t>
            </a:r>
          </a:p>
          <a:p>
            <a:pPr marL="45720" indent="0">
              <a:buNone/>
            </a:pPr>
            <a:endParaRPr lang="tr-TR" dirty="0"/>
          </a:p>
        </p:txBody>
      </p:sp>
      <p:sp>
        <p:nvSpPr>
          <p:cNvPr id="4" name="Başlık 1"/>
          <p:cNvSpPr>
            <a:spLocks noGrp="1"/>
          </p:cNvSpPr>
          <p:nvPr>
            <p:ph type="title"/>
          </p:nvPr>
        </p:nvSpPr>
        <p:spPr>
          <a:xfrm>
            <a:off x="1187624" y="1052736"/>
            <a:ext cx="6512511" cy="1143000"/>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Tree>
    <p:extLst>
      <p:ext uri="{BB962C8B-B14F-4D97-AF65-F5344CB8AC3E}">
        <p14:creationId xmlns:p14="http://schemas.microsoft.com/office/powerpoint/2010/main" xmlns="" val="571311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Başlık 5"/>
          <p:cNvSpPr>
            <a:spLocks noGrp="1"/>
          </p:cNvSpPr>
          <p:nvPr>
            <p:ph type="title"/>
          </p:nvPr>
        </p:nvSpPr>
        <p:spPr>
          <a:xfrm>
            <a:off x="11119" y="1124744"/>
            <a:ext cx="8784976" cy="576064"/>
          </a:xfrm>
        </p:spPr>
        <p:txBody>
          <a:bodyPr>
            <a:noAutofit/>
          </a:bodyPr>
          <a:lstStyle/>
          <a:p>
            <a:pPr marL="0" lvl="0" indent="0">
              <a:buNone/>
            </a:pPr>
            <a:r>
              <a:rPr lang="tr-TR" sz="3200" dirty="0">
                <a:solidFill>
                  <a:srgbClr val="FF0000"/>
                </a:solidFill>
                <a:effectLst/>
                <a:latin typeface="Times New Roman" panose="02020603050405020304" pitchFamily="18" charset="0"/>
                <a:cs typeface="Times New Roman" panose="02020603050405020304" pitchFamily="18" charset="0"/>
              </a:rPr>
              <a:t>ÖZEL ÖĞRENME GÜÇLÜĞÜ (ÖÖG) NEDİR</a:t>
            </a:r>
            <a:r>
              <a:rPr lang="tr-TR" sz="3200" dirty="0">
                <a:effectLst/>
                <a:latin typeface="Times New Roman" panose="02020603050405020304" pitchFamily="18" charset="0"/>
                <a:cs typeface="Times New Roman" panose="02020603050405020304" pitchFamily="18" charset="0"/>
              </a:rPr>
              <a:t>?</a:t>
            </a:r>
            <a:r>
              <a:rPr lang="tr-TR" dirty="0">
                <a:effectLst/>
              </a:rPr>
              <a:t/>
            </a:r>
            <a:br>
              <a:rPr lang="tr-TR" dirty="0">
                <a:effectLst/>
              </a:rPr>
            </a:br>
            <a:endParaRPr lang="tr-TR" dirty="0"/>
          </a:p>
        </p:txBody>
      </p:sp>
      <p:sp>
        <p:nvSpPr>
          <p:cNvPr id="7" name="İçerik Yer Tutucusu 6"/>
          <p:cNvSpPr>
            <a:spLocks noGrp="1"/>
          </p:cNvSpPr>
          <p:nvPr>
            <p:ph sz="quarter" idx="13"/>
          </p:nvPr>
        </p:nvSpPr>
        <p:spPr>
          <a:xfrm>
            <a:off x="323528" y="2132856"/>
            <a:ext cx="8424936" cy="4392488"/>
          </a:xfrm>
        </p:spPr>
        <p:txBody>
          <a:bodyPr/>
          <a:lstStyle/>
          <a:p>
            <a:pPr>
              <a:buFont typeface="Wingdings" panose="05000000000000000000" pitchFamily="2" charset="2"/>
              <a:buChar char="Ø"/>
            </a:pPr>
            <a:r>
              <a:rPr lang="tr-TR" dirty="0"/>
              <a:t>sözlü veya </a:t>
            </a:r>
            <a:r>
              <a:rPr lang="tr-TR" dirty="0" smtClean="0"/>
              <a:t>yazılı </a:t>
            </a:r>
            <a:r>
              <a:rPr lang="tr-TR" dirty="0"/>
              <a:t>dili anlama ya da </a:t>
            </a:r>
            <a:r>
              <a:rPr lang="tr-TR" dirty="0" smtClean="0"/>
              <a:t>kullanma</a:t>
            </a:r>
          </a:p>
          <a:p>
            <a:pPr marL="45720" indent="0">
              <a:buNone/>
            </a:pPr>
            <a:endParaRPr lang="tr-TR" dirty="0" smtClean="0"/>
          </a:p>
          <a:p>
            <a:pPr>
              <a:buFont typeface="Wingdings" panose="05000000000000000000" pitchFamily="2" charset="2"/>
              <a:buChar char="Ø"/>
            </a:pPr>
            <a:r>
              <a:rPr lang="tr-TR" dirty="0" smtClean="0"/>
              <a:t>matematiksel </a:t>
            </a:r>
            <a:r>
              <a:rPr lang="tr-TR" dirty="0"/>
              <a:t>işlemleri </a:t>
            </a:r>
            <a:r>
              <a:rPr lang="tr-TR" dirty="0" smtClean="0"/>
              <a:t>yapma</a:t>
            </a:r>
          </a:p>
          <a:p>
            <a:pPr>
              <a:buFont typeface="Wingdings" panose="05000000000000000000" pitchFamily="2" charset="2"/>
              <a:buChar char="Ø"/>
            </a:pPr>
            <a:endParaRPr lang="tr-TR" dirty="0" smtClean="0"/>
          </a:p>
          <a:p>
            <a:pPr>
              <a:buFont typeface="Wingdings" panose="05000000000000000000" pitchFamily="2" charset="2"/>
              <a:buChar char="Ø"/>
            </a:pPr>
            <a:r>
              <a:rPr lang="tr-TR" dirty="0" smtClean="0"/>
              <a:t> </a:t>
            </a:r>
            <a:r>
              <a:rPr lang="tr-TR" dirty="0"/>
              <a:t>hareketleri koordine etme </a:t>
            </a:r>
            <a:endParaRPr lang="tr-TR" dirty="0" smtClean="0"/>
          </a:p>
          <a:p>
            <a:pPr>
              <a:buFont typeface="Wingdings" panose="05000000000000000000" pitchFamily="2" charset="2"/>
              <a:buChar char="Ø"/>
            </a:pPr>
            <a:endParaRPr lang="tr-TR" dirty="0" smtClean="0"/>
          </a:p>
          <a:p>
            <a:pPr>
              <a:buFont typeface="Wingdings" panose="05000000000000000000" pitchFamily="2" charset="2"/>
              <a:buChar char="Ø"/>
            </a:pPr>
            <a:r>
              <a:rPr lang="tr-TR" dirty="0"/>
              <a:t>dikkati yöneltme becerilerini </a:t>
            </a:r>
            <a:endParaRPr lang="tr-TR" dirty="0" smtClean="0"/>
          </a:p>
          <a:p>
            <a:pPr marL="45720" indent="0">
              <a:buNone/>
            </a:pPr>
            <a:r>
              <a:rPr lang="tr-TR" dirty="0"/>
              <a:t> </a:t>
            </a:r>
            <a:r>
              <a:rPr lang="tr-TR" dirty="0" smtClean="0"/>
              <a:t>     </a:t>
            </a:r>
            <a:r>
              <a:rPr lang="tr-TR" dirty="0"/>
              <a:t>olumsuz etkileyen bir yetersizlik olduğu </a:t>
            </a:r>
            <a:r>
              <a:rPr lang="tr-TR" dirty="0" smtClean="0"/>
              <a:t>görülmektedir.</a:t>
            </a:r>
          </a:p>
          <a:p>
            <a:pPr marL="45720" indent="0">
              <a:buNone/>
            </a:pPr>
            <a:endParaRPr lang="tr-TR" dirty="0" smtClean="0"/>
          </a:p>
        </p:txBody>
      </p:sp>
    </p:spTree>
    <p:extLst>
      <p:ext uri="{BB962C8B-B14F-4D97-AF65-F5344CB8AC3E}">
        <p14:creationId xmlns:p14="http://schemas.microsoft.com/office/powerpoint/2010/main" xmlns="" val="4139818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132856"/>
            <a:ext cx="8280920" cy="4536504"/>
          </a:xfrm>
        </p:spPr>
        <p:txBody>
          <a:bodyPr>
            <a:normAutofit/>
          </a:bodyPr>
          <a:lstStyle/>
          <a:p>
            <a:pPr marL="45720" indent="0" algn="ctr">
              <a:buNone/>
            </a:pPr>
            <a:r>
              <a:rPr lang="tr-TR" sz="2400" b="1" dirty="0"/>
              <a:t>İlkokul/Ortaokul Dönemi</a:t>
            </a:r>
            <a:endParaRPr lang="tr-TR" sz="2400" dirty="0"/>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Harfler ve sesler arasında bağlantı kurmada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Sesleri kullanarak sözcük üretmede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Okurken basit kelimeleri karıştırma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Basit matematik kavramlarını anlamada güçlük</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Zamanı söyleme ile ilgili becerilerde güçlük</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Yeni becerileri öğrenmede güçlük</a:t>
            </a:r>
          </a:p>
        </p:txBody>
      </p:sp>
      <p:sp>
        <p:nvSpPr>
          <p:cNvPr id="4" name="Başlık 1"/>
          <p:cNvSpPr>
            <a:spLocks noGrp="1"/>
          </p:cNvSpPr>
          <p:nvPr>
            <p:ph type="title"/>
          </p:nvPr>
        </p:nvSpPr>
        <p:spPr>
          <a:xfrm>
            <a:off x="1187624" y="1052736"/>
            <a:ext cx="6512511" cy="1143000"/>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Tree>
    <p:extLst>
      <p:ext uri="{BB962C8B-B14F-4D97-AF65-F5344CB8AC3E}">
        <p14:creationId xmlns:p14="http://schemas.microsoft.com/office/powerpoint/2010/main" xmlns="" val="2308824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132856"/>
            <a:ext cx="8280920" cy="4536504"/>
          </a:xfrm>
        </p:spPr>
        <p:txBody>
          <a:bodyPr>
            <a:normAutofit fontScale="92500" lnSpcReduction="20000"/>
          </a:bodyPr>
          <a:lstStyle/>
          <a:p>
            <a:pPr marL="45720" indent="0" algn="ctr">
              <a:buNone/>
            </a:pPr>
            <a:r>
              <a:rPr lang="tr-TR" sz="2400" b="1" dirty="0"/>
              <a:t>İlkokul/Ortaokul Dönemi</a:t>
            </a:r>
            <a:endParaRPr lang="tr-TR" sz="2400" dirty="0"/>
          </a:p>
          <a:p>
            <a:pPr lvl="0">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Açık uçlu sorulara cevap vermede güçlük</a:t>
            </a:r>
          </a:p>
          <a:p>
            <a:pPr lvl="0">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Okumayı veya yazmayı sevmeme veya yüksek sesle okumadan kaçınma</a:t>
            </a:r>
          </a:p>
          <a:p>
            <a:pPr lvl="0">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Günlük yaşamında düzensizlik (ödevlerinin düzensiz olması, odasının dağınık olması gibi)</a:t>
            </a:r>
          </a:p>
          <a:p>
            <a:pPr lvl="0">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Kötü el yazısı</a:t>
            </a:r>
          </a:p>
          <a:p>
            <a:pPr lvl="0">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Alfabeyi ve kafiyeli kelimeleri öğrenmede ve seslerle harfleri eşlemede zorluklar</a:t>
            </a:r>
          </a:p>
          <a:p>
            <a:pPr lvl="0">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Sesli okuma yaparken birçok hata yapma, sık sık tekrarlama ve okumaya ara verme</a:t>
            </a:r>
          </a:p>
          <a:p>
            <a:pPr lvl="0">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Okuduğunu anlama problemleri yaşama</a:t>
            </a:r>
          </a:p>
        </p:txBody>
      </p:sp>
      <p:sp>
        <p:nvSpPr>
          <p:cNvPr id="4" name="Başlık 1"/>
          <p:cNvSpPr>
            <a:spLocks noGrp="1"/>
          </p:cNvSpPr>
          <p:nvPr>
            <p:ph type="title"/>
          </p:nvPr>
        </p:nvSpPr>
        <p:spPr>
          <a:xfrm>
            <a:off x="1187624" y="1052736"/>
            <a:ext cx="6512511" cy="1143000"/>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Tree>
    <p:extLst>
      <p:ext uri="{BB962C8B-B14F-4D97-AF65-F5344CB8AC3E}">
        <p14:creationId xmlns:p14="http://schemas.microsoft.com/office/powerpoint/2010/main" xmlns="" val="3772786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132856"/>
            <a:ext cx="8280920" cy="4536504"/>
          </a:xfrm>
        </p:spPr>
        <p:txBody>
          <a:bodyPr>
            <a:normAutofit/>
          </a:bodyPr>
          <a:lstStyle/>
          <a:p>
            <a:pPr marL="45720" indent="0" algn="ctr">
              <a:buNone/>
            </a:pPr>
            <a:r>
              <a:rPr lang="tr-TR" sz="2400" b="1" dirty="0"/>
              <a:t>İlkokul/Ortaokul Dönemi</a:t>
            </a:r>
            <a:endParaRPr lang="tr-TR" sz="2400" dirty="0"/>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Heceleme etkinliklerini yerini getirmede zorlanma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Uygunsuz şekilde kalem tutma ve karmakarışık yazı yazma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Yazılı anlatımda zorluklar yaşama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Dil ediniminde gecikme yaşama ve sınırlı kelime hazinesine sahip olma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Harflerin seslerini hatırlamada problem yaşama ve kelimelerdeki küçük ses farklılıklarını ayırt edememe</a:t>
            </a:r>
          </a:p>
        </p:txBody>
      </p:sp>
      <p:sp>
        <p:nvSpPr>
          <p:cNvPr id="4" name="Başlık 1"/>
          <p:cNvSpPr>
            <a:spLocks noGrp="1"/>
          </p:cNvSpPr>
          <p:nvPr>
            <p:ph type="title"/>
          </p:nvPr>
        </p:nvSpPr>
        <p:spPr>
          <a:xfrm>
            <a:off x="1187624" y="1052736"/>
            <a:ext cx="6512511" cy="1143000"/>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Tree>
    <p:extLst>
      <p:ext uri="{BB962C8B-B14F-4D97-AF65-F5344CB8AC3E}">
        <p14:creationId xmlns:p14="http://schemas.microsoft.com/office/powerpoint/2010/main" xmlns="" val="132079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132856"/>
            <a:ext cx="8280920" cy="4536504"/>
          </a:xfrm>
        </p:spPr>
        <p:txBody>
          <a:bodyPr>
            <a:normAutofit/>
          </a:bodyPr>
          <a:lstStyle/>
          <a:p>
            <a:pPr marL="45720" indent="0" algn="ctr">
              <a:buNone/>
            </a:pPr>
            <a:r>
              <a:rPr lang="tr-TR" sz="2400" b="1" dirty="0"/>
              <a:t>İlkokul/Ortaokul Dönemi</a:t>
            </a:r>
            <a:endParaRPr lang="tr-TR" sz="2400" dirty="0"/>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Esprileri, karikatürleri ve nükteli ifadeleri anlamada zorluklar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Yönergeleri takip etmede zorluklar  </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Kelimeleri yanlış telaffuz etme</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Kendini sözel olarak ifade etmede zorluklar ile konuşma ve yazmada doğru kelimeleri bulmada problem yaşama</a:t>
            </a:r>
          </a:p>
        </p:txBody>
      </p:sp>
      <p:sp>
        <p:nvSpPr>
          <p:cNvPr id="4" name="Başlık 1"/>
          <p:cNvSpPr>
            <a:spLocks noGrp="1"/>
          </p:cNvSpPr>
          <p:nvPr>
            <p:ph type="title"/>
          </p:nvPr>
        </p:nvSpPr>
        <p:spPr>
          <a:xfrm>
            <a:off x="1187624" y="1052736"/>
            <a:ext cx="6512511" cy="1143000"/>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Tree>
    <p:extLst>
      <p:ext uri="{BB962C8B-B14F-4D97-AF65-F5344CB8AC3E}">
        <p14:creationId xmlns:p14="http://schemas.microsoft.com/office/powerpoint/2010/main" xmlns="" val="2612175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132856"/>
            <a:ext cx="8280920" cy="4536504"/>
          </a:xfrm>
        </p:spPr>
        <p:txBody>
          <a:bodyPr>
            <a:normAutofit/>
          </a:bodyPr>
          <a:lstStyle/>
          <a:p>
            <a:pPr marL="45720" indent="0" algn="ctr">
              <a:buNone/>
            </a:pPr>
            <a:r>
              <a:rPr lang="tr-TR" sz="2400" b="1" dirty="0"/>
              <a:t>İlkokul/Ortaokul Dönemi</a:t>
            </a:r>
            <a:endParaRPr lang="tr-TR" sz="2400" dirty="0"/>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Karşılıklı konuşmada sıra alma ve konuşma sırasında karşısındaki kişi ile arasındaki mesafeyi ayarlama gibi iletişimin sosyal kurallarına uymama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Matematikle ilgili sembolleri karıştırma ve sayıları yanlış okuma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Dinlediği bir hikâyeyi oluş sırasına göre tekrar anlatmada sorun yaşama</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Bir işe nereden başlayacağı konusunda karar vermede zorlanma</a:t>
            </a:r>
          </a:p>
        </p:txBody>
      </p:sp>
      <p:sp>
        <p:nvSpPr>
          <p:cNvPr id="4" name="Başlık 1"/>
          <p:cNvSpPr>
            <a:spLocks noGrp="1"/>
          </p:cNvSpPr>
          <p:nvPr>
            <p:ph type="title"/>
          </p:nvPr>
        </p:nvSpPr>
        <p:spPr>
          <a:xfrm>
            <a:off x="1187624" y="1052736"/>
            <a:ext cx="6512511" cy="1143000"/>
          </a:xfrm>
        </p:spPr>
        <p:txBody>
          <a:bodyPr/>
          <a:lstStyle/>
          <a:p>
            <a:pPr marL="0" indent="0" algn="ctr">
              <a:buNone/>
            </a:pPr>
            <a:r>
              <a:rPr lang="tr-TR" sz="3200" dirty="0" smtClean="0">
                <a:solidFill>
                  <a:srgbClr val="FF0000"/>
                </a:solidFill>
                <a:effectLst/>
              </a:rPr>
              <a:t>ÖZEL ÖĞRENME GÜÇLÜĞÜ BELİRTİLERİ</a:t>
            </a:r>
            <a:endParaRPr lang="tr-TR" sz="3200" dirty="0">
              <a:solidFill>
                <a:srgbClr val="FF0000"/>
              </a:solidFill>
            </a:endParaRPr>
          </a:p>
        </p:txBody>
      </p:sp>
    </p:spTree>
    <p:extLst>
      <p:ext uri="{BB962C8B-B14F-4D97-AF65-F5344CB8AC3E}">
        <p14:creationId xmlns:p14="http://schemas.microsoft.com/office/powerpoint/2010/main" xmlns="" val="496210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24744"/>
            <a:ext cx="6512511" cy="864096"/>
          </a:xfrm>
        </p:spPr>
        <p:txBody>
          <a:bodyPr/>
          <a:lstStyle/>
          <a:p>
            <a:pPr marL="0" lv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EĞİTSEL DEĞERLENDİRME VE TANILAMA SÜRECİ</a:t>
            </a:r>
            <a:r>
              <a:rPr lang="tr-TR" dirty="0">
                <a:effectLst/>
              </a:rPr>
              <a:t/>
            </a:r>
            <a:br>
              <a:rPr lang="tr-TR" dirty="0">
                <a:effectLst/>
              </a:rPr>
            </a:br>
            <a:endParaRPr lang="tr-TR" dirty="0"/>
          </a:p>
        </p:txBody>
      </p:sp>
      <p:sp>
        <p:nvSpPr>
          <p:cNvPr id="3" name="İçerik Yer Tutucusu 2"/>
          <p:cNvSpPr>
            <a:spLocks noGrp="1"/>
          </p:cNvSpPr>
          <p:nvPr>
            <p:ph sz="quarter" idx="13"/>
          </p:nvPr>
        </p:nvSpPr>
        <p:spPr>
          <a:xfrm>
            <a:off x="179512" y="2060848"/>
            <a:ext cx="8208912" cy="4320480"/>
          </a:xfrm>
        </p:spPr>
        <p:txBody>
          <a:bodyPr>
            <a:normAutofit/>
          </a:bodyPr>
          <a:lstStyle/>
          <a:p>
            <a:r>
              <a:rPr lang="tr-TR" sz="2400" dirty="0">
                <a:latin typeface="Times New Roman" panose="02020603050405020304" pitchFamily="18" charset="0"/>
                <a:cs typeface="Times New Roman" panose="02020603050405020304" pitchFamily="18" charset="0"/>
              </a:rPr>
              <a:t>Eğitsel değerlendirme ve tanılama sürecinde, eğitsel amaçla bireyin tüm gelişim alanındaki özellikleri ve akademik disiplin alanlarındaki yeterlilikleri ile eğitim ihtiyaçları belirlenerek en az sınırlandırılmış eğitim ortamına ve özel eğitim hizmetine karar </a:t>
            </a:r>
            <a:r>
              <a:rPr lang="tr-TR" sz="2400" dirty="0" smtClean="0">
                <a:latin typeface="Times New Roman" panose="02020603050405020304" pitchFamily="18" charset="0"/>
                <a:cs typeface="Times New Roman" panose="02020603050405020304" pitchFamily="18" charset="0"/>
              </a:rPr>
              <a:t>verilir</a:t>
            </a:r>
          </a:p>
          <a:p>
            <a:pPr marL="45720" indent="0">
              <a:buNone/>
            </a:pPr>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Bireyin eğitsel değerlendirme ve tanılaması rehberlik ve araştırma merkezinde oluşturulan özel eğitim değerlendirme kurulu tarafından nesnel, standart testler ve bireyin özelliklerine uygun ölçme araçlarıyla yapılır</a:t>
            </a:r>
          </a:p>
        </p:txBody>
      </p:sp>
    </p:spTree>
    <p:extLst>
      <p:ext uri="{BB962C8B-B14F-4D97-AF65-F5344CB8AC3E}">
        <p14:creationId xmlns:p14="http://schemas.microsoft.com/office/powerpoint/2010/main" xmlns="" val="4061428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24744"/>
            <a:ext cx="6512511" cy="864096"/>
          </a:xfrm>
        </p:spPr>
        <p:txBody>
          <a:bodyPr/>
          <a:lstStyle/>
          <a:p>
            <a:pPr marL="0" lv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EĞİTSEL DEĞERLENDİRME VE TANILAMA SÜRECİ</a:t>
            </a:r>
            <a:r>
              <a:rPr lang="tr-TR" dirty="0">
                <a:effectLst/>
              </a:rPr>
              <a:t/>
            </a:r>
            <a:br>
              <a:rPr lang="tr-TR" dirty="0">
                <a:effectLst/>
              </a:rPr>
            </a:br>
            <a:endParaRPr lang="tr-TR" dirty="0"/>
          </a:p>
        </p:txBody>
      </p:sp>
      <p:sp>
        <p:nvSpPr>
          <p:cNvPr id="3" name="İçerik Yer Tutucusu 2"/>
          <p:cNvSpPr>
            <a:spLocks noGrp="1"/>
          </p:cNvSpPr>
          <p:nvPr>
            <p:ph sz="quarter" idx="13"/>
          </p:nvPr>
        </p:nvSpPr>
        <p:spPr>
          <a:xfrm>
            <a:off x="179512" y="2060848"/>
            <a:ext cx="8208912" cy="4320480"/>
          </a:xfrm>
        </p:spPr>
        <p:txBody>
          <a:bodyPr>
            <a:normAutofit lnSpcReduction="10000"/>
          </a:bodyPr>
          <a:lstStyle/>
          <a:p>
            <a:pPr algn="just"/>
            <a:r>
              <a:rPr lang="tr-TR" sz="2400" dirty="0">
                <a:latin typeface="Times New Roman" panose="02020603050405020304" pitchFamily="18" charset="0"/>
                <a:cs typeface="Times New Roman" panose="02020603050405020304" pitchFamily="18" charset="0"/>
              </a:rPr>
              <a:t>Tanılamada bireyin; tıbbî değerlendirme raporu ile zihinsel, fiziksel, ruhsal, sosyal gelişim öyküsü, tüm gelişim alanlarındaki özellikleri, akademik disiplin alanlarındaki yeterlilikleri, eğitim performansı, ihtiyaçları, eğitim hizmetlerinden yararlanma süresi ve bireysel gelişim raporu dikkate alınır. </a:t>
            </a:r>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Eğitsel değerlendirme ve tanılama; eğitimin her tür ve kademesindeki geçişler ile bireylerin eğitim performansı ve eğitim ihtiyaçları dikkate alınarak veli ya da okulun/kurumun isteği üzerine gerektiğinde tekrarlanır</a:t>
            </a:r>
          </a:p>
        </p:txBody>
      </p:sp>
    </p:spTree>
    <p:extLst>
      <p:ext uri="{BB962C8B-B14F-4D97-AF65-F5344CB8AC3E}">
        <p14:creationId xmlns:p14="http://schemas.microsoft.com/office/powerpoint/2010/main" xmlns="" val="2737457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24744"/>
            <a:ext cx="6512511" cy="864096"/>
          </a:xfrm>
        </p:spPr>
        <p:txBody>
          <a:bodyPr/>
          <a:lstStyle/>
          <a:p>
            <a:pPr marL="0" lv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EĞİTSEL DEĞERLENDİRME VE TANILAMA SÜRECİ</a:t>
            </a:r>
            <a:r>
              <a:rPr lang="tr-TR" dirty="0">
                <a:effectLst/>
              </a:rPr>
              <a:t/>
            </a:r>
            <a:br>
              <a:rPr lang="tr-TR" dirty="0">
                <a:effectLst/>
              </a:rPr>
            </a:br>
            <a:endParaRPr lang="tr-TR" dirty="0"/>
          </a:p>
        </p:txBody>
      </p:sp>
      <p:sp>
        <p:nvSpPr>
          <p:cNvPr id="3" name="İçerik Yer Tutucusu 2"/>
          <p:cNvSpPr>
            <a:spLocks noGrp="1"/>
          </p:cNvSpPr>
          <p:nvPr>
            <p:ph sz="quarter" idx="13"/>
          </p:nvPr>
        </p:nvSpPr>
        <p:spPr>
          <a:xfrm>
            <a:off x="179512" y="2060848"/>
            <a:ext cx="8208912" cy="4320480"/>
          </a:xfrm>
        </p:spPr>
        <p:txBody>
          <a:bodyPr>
            <a:normAutofit/>
          </a:bodyPr>
          <a:lstStyle/>
          <a:p>
            <a:pPr marL="4572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Millî </a:t>
            </a:r>
            <a:r>
              <a:rPr lang="tr-TR" sz="2400" dirty="0">
                <a:latin typeface="Times New Roman" panose="02020603050405020304" pitchFamily="18" charset="0"/>
                <a:cs typeface="Times New Roman" panose="02020603050405020304" pitchFamily="18" charset="0"/>
              </a:rPr>
              <a:t>eğitim müdürlükleri, örgün ve yaygın eğitim kurumları, sağlık kuruluşları, üniversiteler, Aile ve Sosyal Politikalar Bakanlığı’nın sosyal hizmet birimleri ve yerel yönetim birimleri özel eğitim ihtiyacı olan bireylerin eğitsel değerlendirme ve tanılanması amacıyla RAM’a yönlendirilmesinde sorumluluğu paylaşırlar.</a:t>
            </a:r>
          </a:p>
        </p:txBody>
      </p:sp>
    </p:spTree>
    <p:extLst>
      <p:ext uri="{BB962C8B-B14F-4D97-AF65-F5344CB8AC3E}">
        <p14:creationId xmlns:p14="http://schemas.microsoft.com/office/powerpoint/2010/main" xmlns="" val="3252466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24744"/>
            <a:ext cx="6840760" cy="936104"/>
          </a:xfrm>
        </p:spPr>
        <p:txBody>
          <a:bodyPr/>
          <a:lstStyle/>
          <a:p>
            <a:pPr marL="0" lv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EĞİTSEL DEĞERLENDİRME VE TANILAMA SÜRECİ</a:t>
            </a:r>
            <a:r>
              <a:rPr lang="tr-TR" dirty="0">
                <a:effectLst/>
              </a:rPr>
              <a:t/>
            </a:r>
            <a:br>
              <a:rPr lang="tr-TR" dirty="0">
                <a:effectLst/>
              </a:rPr>
            </a:br>
            <a:endParaRPr lang="tr-TR" dirty="0"/>
          </a:p>
        </p:txBody>
      </p:sp>
      <p:sp>
        <p:nvSpPr>
          <p:cNvPr id="3" name="İçerik Yer Tutucusu 2"/>
          <p:cNvSpPr>
            <a:spLocks noGrp="1"/>
          </p:cNvSpPr>
          <p:nvPr>
            <p:ph sz="quarter" idx="13"/>
          </p:nvPr>
        </p:nvSpPr>
        <p:spPr>
          <a:xfrm>
            <a:off x="179512" y="2060848"/>
            <a:ext cx="8208912" cy="4680520"/>
          </a:xfrm>
        </p:spPr>
        <p:txBody>
          <a:bodyPr>
            <a:normAutofit fontScale="92500"/>
          </a:bodyPr>
          <a:lstStyle/>
          <a:p>
            <a:pPr marL="45720" indent="0" algn="just">
              <a:buNone/>
            </a:pPr>
            <a:r>
              <a:rPr lang="tr-TR" sz="2400" dirty="0" smtClean="0">
                <a:latin typeface="Times New Roman" panose="02020603050405020304" pitchFamily="18" charset="0"/>
                <a:cs typeface="Times New Roman" panose="02020603050405020304" pitchFamily="18" charset="0"/>
              </a:rPr>
              <a:t>.</a:t>
            </a:r>
            <a:r>
              <a:rPr lang="tr-TR" sz="2400" dirty="0"/>
              <a:t> </a:t>
            </a:r>
            <a:r>
              <a:rPr lang="tr-TR" sz="2800" b="1" dirty="0">
                <a:solidFill>
                  <a:schemeClr val="accent2">
                    <a:lumMod val="75000"/>
                  </a:schemeClr>
                </a:solidFill>
                <a:latin typeface="Times New Roman" panose="02020603050405020304" pitchFamily="18" charset="0"/>
                <a:cs typeface="Times New Roman" panose="02020603050405020304" pitchFamily="18" charset="0"/>
              </a:rPr>
              <a:t>Bireyin Özel Öğrenme </a:t>
            </a:r>
            <a:r>
              <a:rPr lang="tr-TR" sz="2800" b="1" dirty="0" smtClean="0">
                <a:solidFill>
                  <a:schemeClr val="accent2">
                    <a:lumMod val="75000"/>
                  </a:schemeClr>
                </a:solidFill>
                <a:latin typeface="Times New Roman" panose="02020603050405020304" pitchFamily="18" charset="0"/>
                <a:cs typeface="Times New Roman" panose="02020603050405020304" pitchFamily="18" charset="0"/>
              </a:rPr>
              <a:t>Güçlüğü </a:t>
            </a:r>
            <a:r>
              <a:rPr lang="tr-TR" sz="2800" b="1" dirty="0">
                <a:solidFill>
                  <a:schemeClr val="accent2">
                    <a:lumMod val="75000"/>
                  </a:schemeClr>
                </a:solidFill>
                <a:latin typeface="Times New Roman" panose="02020603050405020304" pitchFamily="18" charset="0"/>
                <a:cs typeface="Times New Roman" panose="02020603050405020304" pitchFamily="18" charset="0"/>
              </a:rPr>
              <a:t>tanısı alabilmesi </a:t>
            </a:r>
            <a:r>
              <a:rPr lang="tr-TR" sz="2800" b="1" dirty="0" smtClean="0">
                <a:solidFill>
                  <a:schemeClr val="accent2">
                    <a:lumMod val="75000"/>
                  </a:schemeClr>
                </a:solidFill>
                <a:latin typeface="Times New Roman" panose="02020603050405020304" pitchFamily="18" charset="0"/>
                <a:cs typeface="Times New Roman" panose="02020603050405020304" pitchFamily="18" charset="0"/>
              </a:rPr>
              <a:t>için;</a:t>
            </a:r>
          </a:p>
          <a:p>
            <a:pPr lvl="0"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Bireyin yaşadığı öğrenme zorluklarının en az altı aydır devam eden bir durum olması, </a:t>
            </a:r>
          </a:p>
          <a:p>
            <a:pPr lvl="0"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Bireyin bir ya da daha fazla akademik alanda başarısının var olan potansiyelinden/ performansından düşük olması ya da bireyin sağlanan eğitim müdahalelerine çok düşük tepki vermesi/ göstermesi (beklenen başarıyı sergilememesi), </a:t>
            </a:r>
          </a:p>
          <a:p>
            <a:pPr lvl="0"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Bireyin yetersizliklerinin önemli derecede özel eğitim hizmetini gerektirmesi,</a:t>
            </a:r>
          </a:p>
          <a:p>
            <a:pPr marL="45720" indent="0" algn="just">
              <a:buNone/>
            </a:pPr>
            <a:endParaRPr lang="tr-TR" sz="24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41909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24744"/>
            <a:ext cx="6696744" cy="792088"/>
          </a:xfrm>
        </p:spPr>
        <p:txBody>
          <a:bodyPr/>
          <a:lstStyle/>
          <a:p>
            <a:pPr marL="0" lv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EĞİTSEL DEĞERLENDİRME VE TANILAMA SÜRECİ</a:t>
            </a:r>
            <a:r>
              <a:rPr lang="tr-TR" dirty="0">
                <a:effectLst/>
              </a:rPr>
              <a:t/>
            </a:r>
            <a:br>
              <a:rPr lang="tr-TR" dirty="0">
                <a:effectLst/>
              </a:rPr>
            </a:br>
            <a:endParaRPr lang="tr-TR" dirty="0"/>
          </a:p>
        </p:txBody>
      </p:sp>
      <p:sp>
        <p:nvSpPr>
          <p:cNvPr id="3" name="İçerik Yer Tutucusu 2"/>
          <p:cNvSpPr>
            <a:spLocks noGrp="1"/>
          </p:cNvSpPr>
          <p:nvPr>
            <p:ph sz="quarter" idx="13"/>
          </p:nvPr>
        </p:nvSpPr>
        <p:spPr>
          <a:xfrm>
            <a:off x="179512" y="2060848"/>
            <a:ext cx="8208912" cy="4680520"/>
          </a:xfrm>
        </p:spPr>
        <p:txBody>
          <a:bodyPr>
            <a:normAutofit/>
          </a:bodyPr>
          <a:lstStyle/>
          <a:p>
            <a:pPr marL="45720" indent="0" algn="ctr">
              <a:buNone/>
            </a:pPr>
            <a:r>
              <a:rPr lang="tr-TR" sz="2800" dirty="0" smtClean="0">
                <a:latin typeface="Times New Roman" panose="02020603050405020304" pitchFamily="18" charset="0"/>
                <a:cs typeface="Times New Roman" panose="02020603050405020304" pitchFamily="18" charset="0"/>
              </a:rPr>
              <a:t>.</a:t>
            </a:r>
          </a:p>
          <a:p>
            <a:pPr marL="45720" indent="0" algn="ctr">
              <a:buNone/>
            </a:pPr>
            <a:r>
              <a:rPr lang="tr-TR" sz="2800" dirty="0" smtClean="0"/>
              <a:t> </a:t>
            </a:r>
            <a:r>
              <a:rPr lang="tr-TR" sz="2800" dirty="0">
                <a:solidFill>
                  <a:srgbClr val="0070C0"/>
                </a:solidFill>
                <a:latin typeface="Times New Roman" panose="02020603050405020304" pitchFamily="18" charset="0"/>
                <a:cs typeface="Times New Roman" panose="02020603050405020304" pitchFamily="18" charset="0"/>
              </a:rPr>
              <a:t>Bireyin Özel Öğrenme </a:t>
            </a:r>
            <a:r>
              <a:rPr lang="tr-TR" sz="2800" dirty="0" smtClean="0">
                <a:solidFill>
                  <a:srgbClr val="0070C0"/>
                </a:solidFill>
                <a:latin typeface="Times New Roman" panose="02020603050405020304" pitchFamily="18" charset="0"/>
                <a:cs typeface="Times New Roman" panose="02020603050405020304" pitchFamily="18" charset="0"/>
              </a:rPr>
              <a:t>Güçlüğü </a:t>
            </a:r>
            <a:r>
              <a:rPr lang="tr-TR" sz="2800" dirty="0">
                <a:solidFill>
                  <a:srgbClr val="0070C0"/>
                </a:solidFill>
                <a:latin typeface="Times New Roman" panose="02020603050405020304" pitchFamily="18" charset="0"/>
                <a:cs typeface="Times New Roman" panose="02020603050405020304" pitchFamily="18" charset="0"/>
              </a:rPr>
              <a:t>tanısı alabilmesi </a:t>
            </a:r>
            <a:r>
              <a:rPr lang="tr-TR" sz="2800" dirty="0" smtClean="0">
                <a:solidFill>
                  <a:srgbClr val="0070C0"/>
                </a:solidFill>
                <a:latin typeface="Times New Roman" panose="02020603050405020304" pitchFamily="18" charset="0"/>
                <a:cs typeface="Times New Roman" panose="02020603050405020304" pitchFamily="18" charset="0"/>
              </a:rPr>
              <a:t>için</a:t>
            </a:r>
          </a:p>
          <a:p>
            <a:pPr lvl="0" algn="just">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Bireyin değerlendirme sürecine kadar yeterli ve uygun öğrenme fırsatlarının içinde yer almış olması, </a:t>
            </a:r>
          </a:p>
          <a:p>
            <a:pPr lvl="0" algn="just">
              <a:buFont typeface="Wingdings" panose="05000000000000000000" pitchFamily="2" charset="2"/>
              <a:buChar char="Ø"/>
            </a:pPr>
            <a:r>
              <a:rPr lang="tr-TR" sz="2600" dirty="0">
                <a:latin typeface="Times New Roman" panose="02020603050405020304" pitchFamily="18" charset="0"/>
                <a:cs typeface="Times New Roman" panose="02020603050405020304" pitchFamily="18" charset="0"/>
              </a:rPr>
              <a:t>Bireyin başarısız olmasının nedenlerinin sağlık problemleri, duygusal problemler, kültürel farklılık ve ekonomik nedenler gibi durumlarla ilişkili olmaması,</a:t>
            </a:r>
          </a:p>
          <a:p>
            <a:pPr marL="45720" indent="0" algn="just">
              <a:buNone/>
            </a:pPr>
            <a:r>
              <a:rPr lang="tr-TR" sz="2600" dirty="0">
                <a:latin typeface="Times New Roman" panose="02020603050405020304" pitchFamily="18" charset="0"/>
                <a:cs typeface="Times New Roman" panose="02020603050405020304" pitchFamily="18" charset="0"/>
              </a:rPr>
              <a:t>beklenmektedir.</a:t>
            </a:r>
          </a:p>
          <a:p>
            <a:pPr marL="45720" indent="0" algn="just">
              <a:buNone/>
            </a:pPr>
            <a:endParaRPr lang="tr-TR" sz="24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39425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39552" y="1340768"/>
            <a:ext cx="8352928" cy="5328592"/>
          </a:xfrm>
        </p:spPr>
        <p:txBody>
          <a:bodyPr/>
          <a:lstStyle/>
          <a:p>
            <a:pPr marL="45720" indent="0">
              <a:buNone/>
            </a:pPr>
            <a:endParaRPr lang="tr-TR" dirty="0"/>
          </a:p>
          <a:p>
            <a:pP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Aslında ÖÖG çok küçük yaşlarda oluşmaya başlayabilmekte </a:t>
            </a:r>
          </a:p>
          <a:p>
            <a:pPr marL="45720" indent="0">
              <a:buNone/>
            </a:pPr>
            <a:r>
              <a:rPr lang="tr-TR" sz="2400" dirty="0" smtClean="0">
                <a:latin typeface="Times New Roman" panose="02020603050405020304" pitchFamily="18" charset="0"/>
                <a:cs typeface="Times New Roman" panose="02020603050405020304" pitchFamily="18" charset="0"/>
              </a:rPr>
              <a:t>ancak bu yetersizlik genellikle çocuk okul çağına gelene kadar</a:t>
            </a:r>
          </a:p>
          <a:p>
            <a:pPr marL="45720" indent="0">
              <a:buNone/>
            </a:pPr>
            <a:r>
              <a:rPr lang="tr-TR" sz="2400" dirty="0" smtClean="0">
                <a:latin typeface="Times New Roman" panose="02020603050405020304" pitchFamily="18" charset="0"/>
                <a:cs typeface="Times New Roman" panose="02020603050405020304" pitchFamily="18" charset="0"/>
              </a:rPr>
              <a:t>fark edilmemektedir.</a:t>
            </a:r>
          </a:p>
          <a:p>
            <a:pPr marL="45720" indent="0">
              <a:buNone/>
            </a:pPr>
            <a:endParaRPr lang="tr-TR" sz="2400" dirty="0" smtClean="0">
              <a:latin typeface="Times New Roman" panose="02020603050405020304" pitchFamily="18" charset="0"/>
              <a:cs typeface="Times New Roman" panose="02020603050405020304" pitchFamily="18" charset="0"/>
            </a:endParaRPr>
          </a:p>
          <a:p>
            <a:pPr marL="4572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Eğitim ve sağlık alanları başta olmak üzere farklı disiplinlere ait kaynaklarda değişik ÖÖG tanımları yer almaktadır. Fakat uzmanlara göre ÖÖG ile ilgili aşağıdaki ortak belirlenmiş betimlemeler şu şekilde sıralanmaktadır</a:t>
            </a:r>
            <a:endParaRPr lang="tr-TR" sz="2400" dirty="0" smtClean="0">
              <a:latin typeface="Times New Roman" panose="02020603050405020304" pitchFamily="18" charset="0"/>
              <a:cs typeface="Times New Roman" panose="02020603050405020304" pitchFamily="18" charset="0"/>
            </a:endParaRPr>
          </a:p>
          <a:p>
            <a:pPr marL="45720" indent="0">
              <a:buNone/>
            </a:pPr>
            <a:endParaRPr lang="tr-TR" dirty="0"/>
          </a:p>
        </p:txBody>
      </p:sp>
    </p:spTree>
    <p:extLst>
      <p:ext uri="{BB962C8B-B14F-4D97-AF65-F5344CB8AC3E}">
        <p14:creationId xmlns:p14="http://schemas.microsoft.com/office/powerpoint/2010/main" xmlns="" val="824431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28596" y="1357298"/>
            <a:ext cx="8229600" cy="2071702"/>
          </a:xfrm>
        </p:spPr>
        <p:txBody>
          <a:bodyPr/>
          <a:lstStyle/>
          <a:p>
            <a:pPr>
              <a:buNone/>
            </a:pPr>
            <a:r>
              <a:rPr lang="tr-TR" dirty="0" smtClean="0">
                <a:solidFill>
                  <a:srgbClr val="FF0000"/>
                </a:solidFill>
              </a:rPr>
              <a:t>MÜDAHALEYE YANIT YÖNTEMİ</a:t>
            </a:r>
            <a:endParaRPr lang="tr-TR"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571472" y="731520"/>
            <a:ext cx="7929618" cy="4840620"/>
          </a:xfrm>
        </p:spPr>
        <p:txBody>
          <a:bodyPr>
            <a:noAutofit/>
          </a:bodyPr>
          <a:lstStyle/>
          <a:p>
            <a:r>
              <a:rPr lang="tr-TR" sz="3200" dirty="0" smtClean="0"/>
              <a:t>Müdahaleye yanıt verme yöntemi akademik başarısızlık ve öğrenme güçlüğü açısından risk taşıyan öğrencileri erken dönemde belirleme ve destekleme sistemidir. Yardıma gereksinim duyan öğrencileri belirleyerek gereksinimlerine uygun, gerekli desteği verir</a:t>
            </a:r>
            <a:endParaRPr lang="tr-TR"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428596" y="731520"/>
            <a:ext cx="8358246" cy="3474720"/>
          </a:xfrm>
        </p:spPr>
        <p:txBody>
          <a:bodyPr>
            <a:noAutofit/>
          </a:bodyPr>
          <a:lstStyle/>
          <a:p>
            <a:r>
              <a:rPr lang="tr-TR" sz="4000" dirty="0" smtClean="0"/>
              <a:t>Öğrenme güçlüğü yaşayan öğrencileri belirlemek için kullanılan müdahaleye yanıt verme yöntemi iki tutarsızlık durumuna dayanır</a:t>
            </a:r>
            <a:endParaRPr lang="tr-TR"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428596" y="731520"/>
            <a:ext cx="8215370" cy="5697876"/>
          </a:xfrm>
        </p:spPr>
        <p:txBody>
          <a:bodyPr>
            <a:noAutofit/>
          </a:bodyPr>
          <a:lstStyle/>
          <a:p>
            <a:r>
              <a:rPr lang="tr-TR" sz="2800" dirty="0" smtClean="0"/>
              <a:t>Öğrenci müdahaleye olumlu bir yanıt verirse yani öğrencinin akademik başarısında olumlu bir gelişme sağlanırsa öğrenci normal eğitimine devam eder, değilse bir sonraki aşamaya kaydırılarak daha yoğun bir destek eğitimi verilir. </a:t>
            </a:r>
          </a:p>
          <a:p>
            <a:endParaRPr lang="tr-TR" sz="2800" dirty="0" smtClean="0"/>
          </a:p>
          <a:p>
            <a:r>
              <a:rPr lang="tr-TR" sz="2800" dirty="0" smtClean="0"/>
              <a:t>Müdahaleye yanıt yöntemi üç aşamada gerçekleştirilir. </a:t>
            </a:r>
          </a:p>
          <a:p>
            <a:pPr>
              <a:buNone/>
            </a:pPr>
            <a:r>
              <a:rPr lang="tr-TR" sz="2800" dirty="0" smtClean="0"/>
              <a:t> </a:t>
            </a:r>
          </a:p>
          <a:p>
            <a:r>
              <a:rPr lang="tr-TR" sz="2800" dirty="0" err="1" smtClean="0"/>
              <a:t>Fennell</a:t>
            </a:r>
            <a:r>
              <a:rPr lang="tr-TR" sz="2800" dirty="0" smtClean="0"/>
              <a:t> (2011) tarafından açıklanan bu üç aşama şu şekilde örneklendirilebilir</a:t>
            </a:r>
            <a:endParaRPr lang="tr-T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571472" y="731520"/>
            <a:ext cx="8215370" cy="5840752"/>
          </a:xfrm>
        </p:spPr>
        <p:txBody>
          <a:bodyPr>
            <a:normAutofit/>
          </a:bodyPr>
          <a:lstStyle/>
          <a:p>
            <a:r>
              <a:rPr lang="tr-TR" sz="3200" b="1" dirty="0" smtClean="0"/>
              <a:t>1.Aşama:</a:t>
            </a:r>
            <a:r>
              <a:rPr lang="tr-TR" sz="3200" dirty="0" smtClean="0"/>
              <a:t> Normal sınıflarda her çocuğun aldığı genel matematik programı kapsamında gerçekleşen müdahaleleri içerir. Bütün çocuklar gözlenir ve değerlendirilir ve sınıf öğretmeni belirli müdahaleleri saptar ve uygular (bir kavramın üstünde çok durma, özel bir model kullanma, daha fazla alıştırma gibi).</a:t>
            </a:r>
          </a:p>
          <a:p>
            <a:endParaRPr lang="tr-TR"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285720" y="731520"/>
            <a:ext cx="8643998" cy="5912190"/>
          </a:xfrm>
        </p:spPr>
        <p:txBody>
          <a:bodyPr>
            <a:normAutofit/>
          </a:bodyPr>
          <a:lstStyle/>
          <a:p>
            <a:r>
              <a:rPr lang="tr-TR" sz="3200" b="1" dirty="0" smtClean="0"/>
              <a:t>2.Aşama:</a:t>
            </a:r>
            <a:r>
              <a:rPr lang="tr-TR" sz="3200" dirty="0" smtClean="0"/>
              <a:t> Temel matematiksel kavramlarda belirlenen yardımlara daha fazla gereksinim duyduğu anlaşılan öğrenciler ikinci müdahale aşamasına alınırlar.</a:t>
            </a:r>
          </a:p>
          <a:p>
            <a:pPr>
              <a:buNone/>
            </a:pPr>
            <a:r>
              <a:rPr lang="tr-TR" sz="3200" dirty="0" smtClean="0"/>
              <a:t>   Bu aşamada müdahale küçük sınıf içi grup uygulamaları veya sınıf öğretmeninden, bir matematik uzmanından destek eğitimi almak şeklinde gerçekleşir. Matematik için verilen bu ilave zaman haftada dört-beş defa yirmi-kırk dakika aralığında olabilir</a:t>
            </a:r>
            <a:endParaRPr lang="tr-TR"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428596" y="357166"/>
            <a:ext cx="8358246" cy="5929354"/>
          </a:xfrm>
        </p:spPr>
        <p:txBody>
          <a:bodyPr>
            <a:normAutofit/>
          </a:bodyPr>
          <a:lstStyle/>
          <a:p>
            <a:r>
              <a:rPr lang="tr-TR" sz="2800" b="1" dirty="0" smtClean="0"/>
              <a:t>3.Aşama:</a:t>
            </a:r>
            <a:r>
              <a:rPr lang="tr-TR" sz="2800" dirty="0" smtClean="0"/>
              <a:t> Bu aşamada öğrenciler çok daha yoğun bir desteğe ihtiyaç duyarlar. Bu tür programların sürece ilave edilmesi muhtemeldir ve günlük matematik derslerinin dışında verilir. Bire bir öğretim ve ayrıntılı ilave bir destek bu aşamada bir zorunluluk olmaktadır. Her ne kadar da bazen sınıf öğretmenleri sorumluluğu alsalar da, özel eğitim hizmetleri ve uzmanları bu aşamaya müdahaleci olarak dâhil olabilirler. Bu üçüncü aşamada verilen eğitsel etkinliklerin merkezinde temel matematiksel konular bulunmalıdır.</a:t>
            </a:r>
          </a:p>
          <a:p>
            <a:endParaRPr lang="tr-T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571472" y="731520"/>
            <a:ext cx="8072494" cy="5769314"/>
          </a:xfrm>
        </p:spPr>
        <p:txBody>
          <a:bodyPr>
            <a:normAutofit/>
          </a:bodyPr>
          <a:lstStyle/>
          <a:p>
            <a:r>
              <a:rPr lang="tr-TR" sz="2800" dirty="0" smtClean="0"/>
              <a:t>Erken teşhis ve etiketleme yapmaksızın çocuğa müdahalede bulunulması müdahaleye yanıt yönteminin artılarıdır. Ayrıca düşük başarılı öğrencinin ayırt edilmesine de katkı sunar. Ancak çocuğun matematik öğrenme güçlüğü yaşayıp yaşamadığının belirlenmesi için yine en azından bir tutarsızlık/tutarlılık yöntemine başvurmayı gerektirir. Bu nedenle araştırmacılar müdahaleye yanıt verme yöntemi ile tutarsızlık/tutarlılık yönteminin beraber kullanılmasını tavsiye etmektedirler (</a:t>
            </a:r>
            <a:r>
              <a:rPr lang="tr-TR" sz="2800" dirty="0" err="1" smtClean="0"/>
              <a:t>Baer</a:t>
            </a:r>
            <a:r>
              <a:rPr lang="tr-TR" sz="2800" dirty="0" smtClean="0"/>
              <a:t> ve diğerleri, 2006).</a:t>
            </a:r>
          </a:p>
          <a:p>
            <a:endParaRPr lang="tr-T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571472" y="1142984"/>
            <a:ext cx="8072494" cy="5500726"/>
          </a:xfrm>
        </p:spPr>
        <p:txBody>
          <a:bodyPr>
            <a:normAutofit/>
          </a:bodyPr>
          <a:lstStyle/>
          <a:p>
            <a:r>
              <a:rPr lang="tr-TR" dirty="0" smtClean="0"/>
              <a:t>Zekâ ile başarı arasında bir tutarsızlığın olup olmadığını tespit etmek için birçok farklı yöntem mevcuttur. </a:t>
            </a:r>
          </a:p>
          <a:p>
            <a:r>
              <a:rPr lang="tr-TR" dirty="0" smtClean="0"/>
              <a:t>Kullanılan en yaygın yöntem basit bir şekilde zekâ testlerinde elde edilen birkaç ölçümün standart puanları ile çeşitli akademik başarı ölçümlerinden elde edilen puanları karşılaştırmaktır (</a:t>
            </a:r>
            <a:r>
              <a:rPr lang="tr-TR" dirty="0" err="1" smtClean="0"/>
              <a:t>Restori</a:t>
            </a:r>
            <a:r>
              <a:rPr lang="tr-TR" dirty="0" smtClean="0"/>
              <a:t>, </a:t>
            </a:r>
            <a:r>
              <a:rPr lang="tr-TR" dirty="0" err="1" smtClean="0"/>
              <a:t>Katz</a:t>
            </a:r>
            <a:r>
              <a:rPr lang="tr-TR" dirty="0" smtClean="0"/>
              <a:t>, ve Lee, 2009). </a:t>
            </a:r>
          </a:p>
          <a:p>
            <a:r>
              <a:rPr lang="tr-TR" dirty="0" smtClean="0"/>
              <a:t>Bu yöntemde aynı ortalama ve standart sapma puanlarına sahip zekâ testi ve başarı testi puanları elde edilmekte, daha sonra başarı puanı zekâ testi puanından çıkarılmakta ve fark büyükse öğrenme güçlüğü tanısı konulabilmektedir (</a:t>
            </a:r>
            <a:r>
              <a:rPr lang="tr-TR" dirty="0" err="1" smtClean="0"/>
              <a:t>Bender</a:t>
            </a:r>
            <a:r>
              <a:rPr lang="tr-TR" dirty="0" smtClean="0"/>
              <a:t>, 2014).</a:t>
            </a:r>
          </a:p>
          <a:p>
            <a:endParaRPr lang="tr-TR" dirty="0"/>
          </a:p>
        </p:txBody>
      </p:sp>
      <p:sp>
        <p:nvSpPr>
          <p:cNvPr id="4" name="3 Metin kutusu"/>
          <p:cNvSpPr txBox="1"/>
          <p:nvPr/>
        </p:nvSpPr>
        <p:spPr>
          <a:xfrm>
            <a:off x="1214414" y="500042"/>
            <a:ext cx="5929354" cy="584775"/>
          </a:xfrm>
          <a:prstGeom prst="rect">
            <a:avLst/>
          </a:prstGeom>
          <a:noFill/>
        </p:spPr>
        <p:txBody>
          <a:bodyPr wrap="square" rtlCol="0">
            <a:spAutoFit/>
          </a:bodyPr>
          <a:lstStyle/>
          <a:p>
            <a:r>
              <a:rPr lang="tr-TR" sz="3200" dirty="0" smtClean="0">
                <a:solidFill>
                  <a:srgbClr val="FF0000"/>
                </a:solidFill>
              </a:rPr>
              <a:t>TUTARSIZLIK MODELİ</a:t>
            </a:r>
            <a:endParaRPr lang="tr-TR" sz="32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p:txBody>
          <a:bodyPr/>
          <a:lstStyle/>
          <a:p>
            <a:endParaRPr lang="tr-TR"/>
          </a:p>
        </p:txBody>
      </p:sp>
      <p:pic>
        <p:nvPicPr>
          <p:cNvPr id="4" name="3 İçerik Yer Tutucusu" descr="ZİHİNSEL+YETERSİZLİK-+ÜSTÜN+ZEKA.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sz="quarter" idx="13"/>
          </p:nvPr>
        </p:nvSpPr>
        <p:spPr>
          <a:xfrm>
            <a:off x="107504" y="1124744"/>
            <a:ext cx="8640960" cy="5544616"/>
          </a:xfrm>
        </p:spPr>
        <p:txBody>
          <a:bodyPr>
            <a:normAutofit/>
          </a:bodyPr>
          <a:lstStyle/>
          <a:p>
            <a:pPr>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ÖÖG </a:t>
            </a:r>
            <a:r>
              <a:rPr lang="tr-TR" sz="2400" dirty="0">
                <a:latin typeface="Times New Roman" panose="02020603050405020304" pitchFamily="18" charset="0"/>
                <a:cs typeface="Times New Roman" panose="02020603050405020304" pitchFamily="18" charset="0"/>
              </a:rPr>
              <a:t>olan bireyler akademik başarı ve gelişimde zorluklar yaşamaktadırlar</a:t>
            </a:r>
            <a:r>
              <a:rPr lang="tr-TR" sz="2400" dirty="0" smtClean="0">
                <a:latin typeface="Times New Roman" panose="02020603050405020304" pitchFamily="18" charset="0"/>
                <a:cs typeface="Times New Roman" panose="02020603050405020304" pitchFamily="18" charset="0"/>
              </a:rPr>
              <a:t>.</a:t>
            </a:r>
          </a:p>
          <a:p>
            <a:pPr marL="4572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Bireyin gösterdiği öğrenme potansiyeli ile gerçek öğrenme performansı arasında </a:t>
            </a:r>
            <a:r>
              <a:rPr lang="tr-TR" sz="2400" dirty="0" smtClean="0">
                <a:latin typeface="Times New Roman" panose="02020603050405020304" pitchFamily="18" charset="0"/>
                <a:cs typeface="Times New Roman" panose="02020603050405020304" pitchFamily="18" charset="0"/>
              </a:rPr>
              <a:t>tutarsızlık bulunmaktadır</a:t>
            </a:r>
          </a:p>
          <a:p>
            <a:pPr marL="45720" indent="0">
              <a:buNone/>
            </a:pPr>
            <a:endParaRPr lang="tr-TR"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ÖÖG olan bireyler dengesiz bir gelişim örüntüsü sergilemektedir (dil gelişimi, fiziksel gelişim, akademik gelişim ve/veya algısal gelişim).</a:t>
            </a:r>
          </a:p>
          <a:p>
            <a:pPr>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789734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pPr marL="45720" indent="0" algn="just">
              <a:buNone/>
            </a:pPr>
            <a:r>
              <a:rPr lang="tr-TR" sz="2400" dirty="0" smtClean="0">
                <a:latin typeface="Times New Roman" panose="02020603050405020304" pitchFamily="18" charset="0"/>
                <a:cs typeface="Times New Roman" panose="02020603050405020304" pitchFamily="18" charset="0"/>
              </a:rPr>
              <a:t>Sadece </a:t>
            </a:r>
            <a:r>
              <a:rPr lang="tr-TR" sz="2400" dirty="0">
                <a:latin typeface="Times New Roman" panose="02020603050405020304" pitchFamily="18" charset="0"/>
                <a:cs typeface="Times New Roman" panose="02020603050405020304" pitchFamily="18" charset="0"/>
              </a:rPr>
              <a:t>ÖÖG konusunda oluşturulmuş yasal düzenlemeler bulunmamaktadır. Fakat Anayasamızın 42. maddesinde yer alan “Kimse, eğitim ve öğrenim hakkından yoksun bırakılamaz.” ifadesi ile 10. maddesinde yer alan “Çocuklar, yaşlılar, özürlüler, harp ve vazife şehitlerinin dul ve yetimleri ile malul ve gaziler için alınacak tedbirler eşitlik ilkesine aykırı sayılmaz.” ifadeleri ÖÖG olan öğrenciler dahil tüm özel </a:t>
            </a:r>
            <a:r>
              <a:rPr lang="tr-TR" sz="2400" dirty="0" err="1">
                <a:latin typeface="Times New Roman" panose="02020603050405020304" pitchFamily="18" charset="0"/>
                <a:cs typeface="Times New Roman" panose="02020603050405020304" pitchFamily="18" charset="0"/>
              </a:rPr>
              <a:t>gereksinimli</a:t>
            </a:r>
            <a:r>
              <a:rPr lang="tr-TR" sz="2400" dirty="0">
                <a:latin typeface="Times New Roman" panose="02020603050405020304" pitchFamily="18" charset="0"/>
                <a:cs typeface="Times New Roman" panose="02020603050405020304" pitchFamily="18" charset="0"/>
              </a:rPr>
              <a:t> öğrenciler için uygun eğitim sağlanması gerekliliği vurgulamaktadır</a:t>
            </a:r>
            <a:endParaRPr lang="tr-TR" sz="2400" dirty="0" smtClean="0">
              <a:latin typeface="Times New Roman" panose="02020603050405020304" pitchFamily="18" charset="0"/>
              <a:cs typeface="Times New Roman" panose="02020603050405020304" pitchFamily="18" charset="0"/>
            </a:endParaRPr>
          </a:p>
          <a:p>
            <a:endParaRPr lang="tr-TR" dirty="0"/>
          </a:p>
          <a:p>
            <a:endParaRPr lang="tr-TR" dirty="0"/>
          </a:p>
        </p:txBody>
      </p:sp>
    </p:spTree>
    <p:extLst>
      <p:ext uri="{BB962C8B-B14F-4D97-AF65-F5344CB8AC3E}">
        <p14:creationId xmlns:p14="http://schemas.microsoft.com/office/powerpoint/2010/main" xmlns="" val="8904336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pPr marL="45720" indent="0" algn="just">
              <a:buNone/>
            </a:pPr>
            <a:r>
              <a:rPr lang="tr-TR" sz="2400" dirty="0"/>
              <a:t>573 sayılı Özel Eğitim Hakkında Kanun Hükmünde Kararname’nin 12. maddesinde yer alan “Özel eğitim gerektiren bireylerin eğitimleri hazırlanan bireysel eğitim planları doğrultusunda akranları ile birlikte her tür ve kademedeki okul ve kurumlarda uygun yöntem ve teknikler kullanılarak sürdürülür.</a:t>
            </a:r>
            <a:endParaRPr lang="tr-TR" dirty="0"/>
          </a:p>
          <a:p>
            <a:endParaRPr lang="tr-TR" dirty="0"/>
          </a:p>
        </p:txBody>
      </p:sp>
    </p:spTree>
    <p:extLst>
      <p:ext uri="{BB962C8B-B14F-4D97-AF65-F5344CB8AC3E}">
        <p14:creationId xmlns:p14="http://schemas.microsoft.com/office/powerpoint/2010/main" xmlns="" val="22654435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Özel Eğitim Hizmetleri Yönetmeliği’nde özel eğitimin temel ilkeleri arasında yer alan “Özel eğitime ihtiyacı olan bireylerin,  eğitim performansları dikkate alınarak,  amaç, içerik ve öğretim süreçlerinde ve değerlendirmede uyarlamalar yapılarak, akranları ile birlikte eğitilmelerine öncelik verilir.” ifadesi ÖÖG olan öğrenciler dahil özel </a:t>
            </a:r>
            <a:r>
              <a:rPr lang="tr-TR" sz="2400" dirty="0" err="1"/>
              <a:t>gereksinimli</a:t>
            </a:r>
            <a:r>
              <a:rPr lang="tr-TR" sz="2400" dirty="0"/>
              <a:t> öğrencilerin normal gelişim gösteren öğrencilerle birlikte eğitim almaları gerekliliğini ifade etmektedir.</a:t>
            </a:r>
          </a:p>
          <a:p>
            <a:endParaRPr lang="tr-TR" dirty="0"/>
          </a:p>
          <a:p>
            <a:endParaRPr lang="tr-TR" dirty="0"/>
          </a:p>
        </p:txBody>
      </p:sp>
    </p:spTree>
    <p:extLst>
      <p:ext uri="{BB962C8B-B14F-4D97-AF65-F5344CB8AC3E}">
        <p14:creationId xmlns:p14="http://schemas.microsoft.com/office/powerpoint/2010/main" xmlns="" val="27867750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Öğrenme güçlüğü terimi ülkemizde ilk defa 1975 yılında özel eğitimle ilgili çıkarılan bir yönetmelikte kullanılmaya başlanmıştır. Zamanla terimin içeriği değişmiştir ve son olarak </a:t>
            </a:r>
            <a:r>
              <a:rPr lang="tr-TR" sz="2400" dirty="0" err="1"/>
              <a:t>MEB’nin</a:t>
            </a:r>
            <a:r>
              <a:rPr lang="tr-TR" sz="2400" dirty="0"/>
              <a:t> 2006 yılında çıkarmış olduğu Özel Eğitim Hizmetleri Yönetmeliği’nde ÖÖG olan bireyler şu şekilde tanımlanmaktadır:</a:t>
            </a:r>
          </a:p>
          <a:p>
            <a:endParaRPr lang="tr-TR" dirty="0"/>
          </a:p>
          <a:p>
            <a:endParaRPr lang="tr-TR" dirty="0"/>
          </a:p>
        </p:txBody>
      </p:sp>
    </p:spTree>
    <p:extLst>
      <p:ext uri="{BB962C8B-B14F-4D97-AF65-F5344CB8AC3E}">
        <p14:creationId xmlns:p14="http://schemas.microsoft.com/office/powerpoint/2010/main" xmlns="" val="42939317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“Dili yazılı ya da sözlü anlamak ve kullanabilmek için gerekli olan bilgi alma süreçlerinin birinde veya birkaçında ortaya çıkan ve dinleme, konuşma, okuma, yazma, heceleme, dikkat yoğunlaştırma ya da matematiksel işlemleri yapma güçlüğü nedeniyle özel eğitim ve destek eğitim hizmetine ihtiyacı olan birey” olarak ifade edilmektedir.”</a:t>
            </a:r>
          </a:p>
          <a:p>
            <a:endParaRPr lang="tr-TR" dirty="0"/>
          </a:p>
          <a:p>
            <a:endParaRPr lang="tr-TR" dirty="0"/>
          </a:p>
        </p:txBody>
      </p:sp>
    </p:spTree>
    <p:extLst>
      <p:ext uri="{BB962C8B-B14F-4D97-AF65-F5344CB8AC3E}">
        <p14:creationId xmlns:p14="http://schemas.microsoft.com/office/powerpoint/2010/main" xmlns="" val="20725947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Ayrıca ÖÖG olan öğrencilere yönelik başarı değerlendirmesinin nasıl yapılması gerektiğine dair bir ifade Özel Eğitim Hizmetleri Yönetmeliği’nin 24. maddesinde şu şekilde yer almaktadır:</a:t>
            </a:r>
          </a:p>
          <a:p>
            <a:r>
              <a:rPr lang="tr-TR" dirty="0"/>
              <a:t>Yazma güçlüğü olan öğrenciler ve özel öğrenme güçlüğü olan öğrencilerin değerlendirilmesi sözlü, sözlü ifadede güçlük yaşayan öğrencilerin değerlendirilmesi ise yazılı olarak yapılır.  Yazılı ve sözlü ifade etme becerilerinde yetersizliği olan bireyler ise davranışlarının gözlemlenmesi yoluyla değerlendirilir.”.</a:t>
            </a:r>
          </a:p>
          <a:p>
            <a:endParaRPr lang="tr-TR" dirty="0"/>
          </a:p>
        </p:txBody>
      </p:sp>
    </p:spTree>
    <p:extLst>
      <p:ext uri="{BB962C8B-B14F-4D97-AF65-F5344CB8AC3E}">
        <p14:creationId xmlns:p14="http://schemas.microsoft.com/office/powerpoint/2010/main" xmlns="" val="34888791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Ülkemizde ÖÖG olan öğrenciler için MEB tarafından bazı çalışmalar yapılmaktadır. MEB Özel Öğretim Kurumları Genel Müdürlüğü ve Özel Eğitim ve Rehberlik Hizmetleri Genel Müdürlüğü tarafından 2008 yılında ‘Özel Öğrenme Güçlüğü Destek Eğitim Programı’ hazırlanmış ve bu program Talim ve Terbiye Kurulu Başkanlığı tarafından 2009 yılından itibaren özel eğitim ve rehabilitasyon merkezlerinde kullanılmak üzere onaylanmıştır</a:t>
            </a:r>
            <a:endParaRPr lang="tr-TR" dirty="0"/>
          </a:p>
        </p:txBody>
      </p:sp>
    </p:spTree>
    <p:extLst>
      <p:ext uri="{BB962C8B-B14F-4D97-AF65-F5344CB8AC3E}">
        <p14:creationId xmlns:p14="http://schemas.microsoft.com/office/powerpoint/2010/main" xmlns="" val="1033387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Ayrıca ÖÖG olan öğrencilere yönelik başarı değerlendirmesinin nasıl yapılması gerektiğine dair bir ifade Özel Eğitim Hizmetleri Yönetmeliği’nin 24. maddesinde şu şekilde yer almaktadır:</a:t>
            </a:r>
          </a:p>
          <a:p>
            <a:r>
              <a:rPr lang="tr-TR" dirty="0"/>
              <a:t>Yazma güçlüğü olan öğrenciler ve özel öğrenme güçlüğü olan öğrencilerin değerlendirilmesi sözlü, sözlü ifadede güçlük yaşayan öğrencilerin değerlendirilmesi ise yazılı olarak yapılır.  Yazılı ve sözlü ifade etme becerilerinde yetersizliği olan bireyler ise davranışlarının gözlemlenmesi yoluyla değerlendirilir.”.</a:t>
            </a:r>
          </a:p>
          <a:p>
            <a:endParaRPr lang="tr-TR" dirty="0"/>
          </a:p>
        </p:txBody>
      </p:sp>
    </p:spTree>
    <p:extLst>
      <p:ext uri="{BB962C8B-B14F-4D97-AF65-F5344CB8AC3E}">
        <p14:creationId xmlns:p14="http://schemas.microsoft.com/office/powerpoint/2010/main" xmlns="" val="29787856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 Bu destek eğitim programı öğrenmeye ve okuma-yazmaya hazırlık ve okuma-yazma temel becerilerini geliştirmeyi, matematikle ilgili temel beceri ve kavramların günlük yaşamda kullanılmasını sağlamayı ve sorun çözme, akıl yürütme, kıyas yapabilme ve analitik düşünme becerilerini geliştirmeyi hedeflemektedir. </a:t>
            </a:r>
          </a:p>
          <a:p>
            <a:endParaRPr lang="tr-TR" dirty="0"/>
          </a:p>
        </p:txBody>
      </p:sp>
    </p:spTree>
    <p:extLst>
      <p:ext uri="{BB962C8B-B14F-4D97-AF65-F5344CB8AC3E}">
        <p14:creationId xmlns:p14="http://schemas.microsoft.com/office/powerpoint/2010/main" xmlns="" val="24888179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Program üç modülden oluşmaktadır: öğrenmeye hazırlık (300 ders saati), okuma yazma (250 ders saati) ve matematik (200 ders saati). Bu modüllerde öğrenci için hedeflenen kazanımlar, ölçme ve değerlendirme yöntemleri, öğretim yöntem ve teknikleriyle ilgili detaylı bilgi sağlanmaktadır. </a:t>
            </a:r>
          </a:p>
          <a:p>
            <a:endParaRPr lang="tr-TR" dirty="0"/>
          </a:p>
        </p:txBody>
      </p:sp>
    </p:spTree>
    <p:extLst>
      <p:ext uri="{BB962C8B-B14F-4D97-AF65-F5344CB8AC3E}">
        <p14:creationId xmlns:p14="http://schemas.microsoft.com/office/powerpoint/2010/main" xmlns="" val="3163307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1196752"/>
            <a:ext cx="8280920" cy="5400600"/>
          </a:xfrm>
        </p:spPr>
        <p:txBody>
          <a:bodyPr/>
          <a:lstStyle/>
          <a:p>
            <a:pPr marL="45720" indent="0">
              <a:buNone/>
            </a:pPr>
            <a:endParaRPr lang="tr-TR" dirty="0" smtClean="0"/>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Öğrenme problemleri çevresel yoksunluklardan/ dezavantajlardan kaynaklanmamaktadır</a:t>
            </a:r>
            <a:r>
              <a:rPr lang="tr-TR" sz="2400" dirty="0" smtClean="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Öğrenme problemleri zihinsel yetersizlikten ya da duygusal bozukluklardan kaynaklanmamaktadır.</a:t>
            </a:r>
          </a:p>
          <a:p>
            <a:pPr lvl="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ÖÖG olan bireyler normal zekâ seviyesine sahiptirler ve hatta bazen üstün zekâlı olabilmektedirler</a:t>
            </a:r>
            <a:r>
              <a:rPr lang="tr-TR" dirty="0"/>
              <a:t>.</a:t>
            </a:r>
          </a:p>
          <a:p>
            <a:pPr marL="45720" indent="0">
              <a:buNone/>
            </a:pPr>
            <a:endParaRPr lang="tr-TR" dirty="0"/>
          </a:p>
        </p:txBody>
      </p:sp>
    </p:spTree>
    <p:extLst>
      <p:ext uri="{BB962C8B-B14F-4D97-AF65-F5344CB8AC3E}">
        <p14:creationId xmlns:p14="http://schemas.microsoft.com/office/powerpoint/2010/main" xmlns="" val="3205606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t>Ayrıca MEB Özel Eğitim ve Rehberlik Hizmetleri Genel Müdürlüğü tarafından ‘Özel Öğrenme Güçlüğü Olan Bireyler İçin Performans Belirleme Formu’ hazırlanmıştır. Bu formun hazırlanmasındaki amaç ÖÖG olan bireylerin öğrenmeye hazırlık, okuma yazma ve matematik becerilerine ilişkin performanslarını belirlemek ve buna dayalı olarak eğitim planı hazırlamaktır. Özel Öğrenme Güçlüğü Destek Eğitim Programı’nda bulunan modüllere paralel olarak performans değerlendirme formu detaylandırılmıştır.</a:t>
            </a:r>
          </a:p>
          <a:p>
            <a:endParaRPr lang="tr-TR" dirty="0"/>
          </a:p>
        </p:txBody>
      </p:sp>
    </p:spTree>
    <p:extLst>
      <p:ext uri="{BB962C8B-B14F-4D97-AF65-F5344CB8AC3E}">
        <p14:creationId xmlns:p14="http://schemas.microsoft.com/office/powerpoint/2010/main" xmlns="" val="3642692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96752"/>
            <a:ext cx="7056784" cy="720080"/>
          </a:xfrm>
        </p:spPr>
        <p:txBody>
          <a:bodyPr/>
          <a:lstStyle/>
          <a:p>
            <a:pPr marL="0" indent="0" algn="ctr">
              <a:buNone/>
            </a:pPr>
            <a:r>
              <a:rPr lang="tr-TR" sz="2800" dirty="0">
                <a:solidFill>
                  <a:srgbClr val="FF0000"/>
                </a:solidFill>
                <a:effectLst/>
                <a:latin typeface="Times New Roman" panose="02020603050405020304" pitchFamily="18" charset="0"/>
                <a:cs typeface="Times New Roman" panose="02020603050405020304" pitchFamily="18" charset="0"/>
              </a:rPr>
              <a:t>Yasal Düzenlemeler Ve Eğitim Hakkı</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568952" cy="4896544"/>
          </a:xfrm>
        </p:spPr>
        <p:txBody>
          <a:bodyPr/>
          <a:lstStyle/>
          <a:p>
            <a:endParaRPr lang="tr-TR" dirty="0" smtClean="0"/>
          </a:p>
          <a:p>
            <a:endParaRPr lang="tr-TR" dirty="0"/>
          </a:p>
          <a:p>
            <a:r>
              <a:rPr lang="tr-TR" sz="2400" dirty="0">
                <a:latin typeface="Times New Roman" panose="02020603050405020304" pitchFamily="18" charset="0"/>
                <a:cs typeface="Times New Roman" panose="02020603050405020304" pitchFamily="18" charset="0"/>
              </a:rPr>
              <a:t>. Bu destek eğitim programı öğrenmeye ve okuma-yazmaya hazırlık ve okuma-yazma temel becerilerini geliştirmeyi, matematikle ilgili temel beceri ve kavramların günlük yaşamda kullanılmasını sağlamayı ve sorun çözme, akıl yürütme, kıyas yapabilme ve analitik düşünme becerilerini geliştirmeyi hedeflemektedir. </a:t>
            </a:r>
          </a:p>
          <a:p>
            <a:endParaRPr lang="tr-TR" dirty="0"/>
          </a:p>
        </p:txBody>
      </p:sp>
    </p:spTree>
    <p:extLst>
      <p:ext uri="{BB962C8B-B14F-4D97-AF65-F5344CB8AC3E}">
        <p14:creationId xmlns:p14="http://schemas.microsoft.com/office/powerpoint/2010/main" xmlns="" val="27076865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496944" cy="432048"/>
          </a:xfrm>
        </p:spPr>
        <p:txBody>
          <a:bodyPr/>
          <a:lstStyle/>
          <a:p>
            <a:pPr marL="0" indent="0" algn="ctr">
              <a:buNone/>
            </a:pPr>
            <a:r>
              <a:rPr lang="tr-TR" sz="2800" dirty="0">
                <a:solidFill>
                  <a:srgbClr val="FF0000"/>
                </a:solidFill>
                <a:effectLst/>
              </a:rPr>
              <a:t>Okumadaki hata türleri</a:t>
            </a:r>
            <a:endParaRPr lang="tr-TR" sz="2800" dirty="0">
              <a:solidFill>
                <a:srgbClr val="FF0000"/>
              </a:solidFill>
            </a:endParaRPr>
          </a:p>
        </p:txBody>
      </p:sp>
      <p:sp>
        <p:nvSpPr>
          <p:cNvPr id="3" name="İçerik Yer Tutucusu 2"/>
          <p:cNvSpPr>
            <a:spLocks noGrp="1"/>
          </p:cNvSpPr>
          <p:nvPr>
            <p:ph sz="quarter" idx="13"/>
          </p:nvPr>
        </p:nvSpPr>
        <p:spPr>
          <a:xfrm>
            <a:off x="179512" y="1484784"/>
            <a:ext cx="8712968" cy="5184576"/>
          </a:xfrm>
        </p:spPr>
        <p:txBody>
          <a:bodyPr>
            <a:noAutofit/>
          </a:bodyPr>
          <a:lstStyle/>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Harf-ses uyumu gelişmemiştir.. Bazı harflerin seslerini öğrenemez, harfin sesi ile </a:t>
            </a:r>
            <a:r>
              <a:rPr lang="tr-TR" sz="2400" dirty="0" smtClean="0">
                <a:latin typeface="Times New Roman" panose="02020603050405020304" pitchFamily="18" charset="0"/>
                <a:cs typeface="Times New Roman" panose="02020603050405020304" pitchFamily="18" charset="0"/>
              </a:rPr>
              <a:t>şeklini birleştirmekte </a:t>
            </a:r>
            <a:r>
              <a:rPr lang="tr-TR" sz="2400" dirty="0">
                <a:latin typeface="Times New Roman" panose="02020603050405020304" pitchFamily="18" charset="0"/>
                <a:cs typeface="Times New Roman" panose="02020603050405020304" pitchFamily="18" charset="0"/>
              </a:rPr>
              <a:t>zorlanırlar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Harf atlama, harf ekleme, harf karıştırma; okurken sık sık harfleri karıştırırlar (</a:t>
            </a:r>
            <a:r>
              <a:rPr lang="tr-TR" sz="2400" b="1" dirty="0">
                <a:latin typeface="Times New Roman" panose="02020603050405020304" pitchFamily="18" charset="0"/>
                <a:cs typeface="Times New Roman" panose="02020603050405020304" pitchFamily="18" charset="0"/>
              </a:rPr>
              <a:t>dağ </a:t>
            </a:r>
            <a:r>
              <a:rPr lang="tr-TR" sz="2400" dirty="0">
                <a:latin typeface="Times New Roman" panose="02020603050405020304" pitchFamily="18" charset="0"/>
                <a:cs typeface="Times New Roman" panose="02020603050405020304" pitchFamily="18" charset="0"/>
              </a:rPr>
              <a:t>yerine </a:t>
            </a:r>
            <a:r>
              <a:rPr lang="tr-TR" sz="2400" b="1" dirty="0">
                <a:latin typeface="Times New Roman" panose="02020603050405020304" pitchFamily="18" charset="0"/>
                <a:cs typeface="Times New Roman" panose="02020603050405020304" pitchFamily="18" charset="0"/>
              </a:rPr>
              <a:t>bağ</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sal </a:t>
            </a:r>
            <a:r>
              <a:rPr lang="tr-TR" sz="2400" dirty="0">
                <a:latin typeface="Times New Roman" panose="02020603050405020304" pitchFamily="18" charset="0"/>
                <a:cs typeface="Times New Roman" panose="02020603050405020304" pitchFamily="18" charset="0"/>
              </a:rPr>
              <a:t>yerine </a:t>
            </a:r>
            <a:r>
              <a:rPr lang="tr-TR" sz="2400" b="1" dirty="0">
                <a:latin typeface="Times New Roman" panose="02020603050405020304" pitchFamily="18" charset="0"/>
                <a:cs typeface="Times New Roman" panose="02020603050405020304" pitchFamily="18" charset="0"/>
              </a:rPr>
              <a:t>şal </a:t>
            </a:r>
            <a:r>
              <a:rPr lang="tr-TR" sz="2400" dirty="0">
                <a:latin typeface="Times New Roman" panose="02020603050405020304" pitchFamily="18" charset="0"/>
                <a:cs typeface="Times New Roman" panose="02020603050405020304" pitchFamily="18" charset="0"/>
              </a:rPr>
              <a:t>vb</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Hece atlama, hece ekleme, heceleri tersten okuma (</a:t>
            </a:r>
            <a:r>
              <a:rPr lang="tr-TR" sz="2400" b="1" dirty="0">
                <a:latin typeface="Times New Roman" panose="02020603050405020304" pitchFamily="18" charset="0"/>
                <a:cs typeface="Times New Roman" panose="02020603050405020304" pitchFamily="18" charset="0"/>
              </a:rPr>
              <a:t>top </a:t>
            </a:r>
            <a:r>
              <a:rPr lang="tr-TR" sz="2400" dirty="0">
                <a:latin typeface="Times New Roman" panose="02020603050405020304" pitchFamily="18" charset="0"/>
                <a:cs typeface="Times New Roman" panose="02020603050405020304" pitchFamily="18" charset="0"/>
              </a:rPr>
              <a:t>yerine </a:t>
            </a:r>
            <a:r>
              <a:rPr lang="tr-TR" sz="2400" b="1" dirty="0">
                <a:latin typeface="Times New Roman" panose="02020603050405020304" pitchFamily="18" charset="0"/>
                <a:cs typeface="Times New Roman" panose="02020603050405020304" pitchFamily="18" charset="0"/>
              </a:rPr>
              <a:t>pot </a:t>
            </a:r>
            <a:r>
              <a:rPr lang="tr-TR" sz="2400" dirty="0">
                <a:latin typeface="Times New Roman" panose="02020603050405020304" pitchFamily="18" charset="0"/>
                <a:cs typeface="Times New Roman" panose="02020603050405020304" pitchFamily="18" charset="0"/>
              </a:rPr>
              <a:t>vb.) görülür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Okurken kelime atlar, kelimelerin sonunu okumaz.</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Kelimeleri hecelerken ya da harflerine ayırırken zorlanır.</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Söylenen harfleri veya kelimeleri yanlış anlayabilirler. (</a:t>
            </a:r>
            <a:r>
              <a:rPr lang="tr-TR" sz="2400" b="1" dirty="0">
                <a:latin typeface="Times New Roman" panose="02020603050405020304" pitchFamily="18" charset="0"/>
                <a:cs typeface="Times New Roman" panose="02020603050405020304" pitchFamily="18" charset="0"/>
              </a:rPr>
              <a:t>s </a:t>
            </a:r>
            <a:r>
              <a:rPr lang="tr-TR" sz="2400" dirty="0">
                <a:latin typeface="Times New Roman" panose="02020603050405020304" pitchFamily="18" charset="0"/>
                <a:cs typeface="Times New Roman" panose="02020603050405020304" pitchFamily="18" charset="0"/>
              </a:rPr>
              <a:t>yerine </a:t>
            </a:r>
            <a:r>
              <a:rPr lang="tr-TR" sz="2400" b="1" dirty="0">
                <a:latin typeface="Times New Roman" panose="02020603050405020304" pitchFamily="18" charset="0"/>
                <a:cs typeface="Times New Roman" panose="02020603050405020304" pitchFamily="18" charset="0"/>
              </a:rPr>
              <a:t>ş</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can </a:t>
            </a:r>
            <a:r>
              <a:rPr lang="tr-TR" sz="2400" dirty="0">
                <a:latin typeface="Times New Roman" panose="02020603050405020304" pitchFamily="18" charset="0"/>
                <a:cs typeface="Times New Roman" panose="02020603050405020304" pitchFamily="18" charset="0"/>
              </a:rPr>
              <a:t>yerine </a:t>
            </a:r>
            <a:r>
              <a:rPr lang="tr-TR" sz="2400" b="1" dirty="0">
                <a:latin typeface="Times New Roman" panose="02020603050405020304" pitchFamily="18" charset="0"/>
                <a:cs typeface="Times New Roman" panose="02020603050405020304" pitchFamily="18" charset="0"/>
              </a:rPr>
              <a:t>çan </a:t>
            </a:r>
            <a:r>
              <a:rPr lang="tr-TR" sz="2400" dirty="0">
                <a:latin typeface="Times New Roman" panose="02020603050405020304" pitchFamily="18" charset="0"/>
                <a:cs typeface="Times New Roman" panose="02020603050405020304" pitchFamily="18" charset="0"/>
              </a:rPr>
              <a:t>gibi</a:t>
            </a:r>
            <a:r>
              <a:rPr lang="tr-TR"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880800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568952" cy="576064"/>
          </a:xfrm>
        </p:spPr>
        <p:txBody>
          <a:bodyPr/>
          <a:lstStyle/>
          <a:p>
            <a:pPr marL="0" indent="0" algn="ctr">
              <a:buNone/>
            </a:pPr>
            <a:r>
              <a:rPr lang="tr-TR" sz="2800" dirty="0">
                <a:solidFill>
                  <a:srgbClr val="FF0000"/>
                </a:solidFill>
                <a:effectLst/>
              </a:rPr>
              <a:t>Okumadaki hata türleri</a:t>
            </a:r>
            <a:endParaRPr lang="tr-TR" sz="2800" dirty="0">
              <a:solidFill>
                <a:srgbClr val="FF0000"/>
              </a:solidFill>
            </a:endParaRPr>
          </a:p>
        </p:txBody>
      </p:sp>
      <p:sp>
        <p:nvSpPr>
          <p:cNvPr id="3" name="İçerik Yer Tutucusu 2"/>
          <p:cNvSpPr>
            <a:spLocks noGrp="1"/>
          </p:cNvSpPr>
          <p:nvPr>
            <p:ph sz="quarter" idx="13"/>
          </p:nvPr>
        </p:nvSpPr>
        <p:spPr>
          <a:xfrm>
            <a:off x="179512" y="1844824"/>
            <a:ext cx="8712968" cy="4680520"/>
          </a:xfrm>
        </p:spPr>
        <p:txBody>
          <a:bodyPr>
            <a:noAutofit/>
          </a:bodyPr>
          <a:lstStyle/>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Benzer kelimeleri birbirine karıştırırlar. (</a:t>
            </a:r>
            <a:r>
              <a:rPr lang="tr-TR" sz="2400" b="1" dirty="0">
                <a:latin typeface="Times New Roman" panose="02020603050405020304" pitchFamily="18" charset="0"/>
                <a:cs typeface="Times New Roman" panose="02020603050405020304" pitchFamily="18" charset="0"/>
              </a:rPr>
              <a:t>incir </a:t>
            </a:r>
            <a:r>
              <a:rPr lang="tr-TR" sz="2400" dirty="0">
                <a:latin typeface="Times New Roman" panose="02020603050405020304" pitchFamily="18" charset="0"/>
                <a:cs typeface="Times New Roman" panose="02020603050405020304" pitchFamily="18" charset="0"/>
              </a:rPr>
              <a:t>yerine </a:t>
            </a:r>
            <a:r>
              <a:rPr lang="tr-TR" sz="2400" b="1" dirty="0">
                <a:latin typeface="Times New Roman" panose="02020603050405020304" pitchFamily="18" charset="0"/>
                <a:cs typeface="Times New Roman" panose="02020603050405020304" pitchFamily="18" charset="0"/>
              </a:rPr>
              <a:t>zincir</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en </a:t>
            </a:r>
            <a:r>
              <a:rPr lang="tr-TR" sz="2400" dirty="0">
                <a:latin typeface="Times New Roman" panose="02020603050405020304" pitchFamily="18" charset="0"/>
                <a:cs typeface="Times New Roman" panose="02020603050405020304" pitchFamily="18" charset="0"/>
              </a:rPr>
              <a:t>yerine </a:t>
            </a:r>
            <a:r>
              <a:rPr lang="tr-TR" sz="2400" b="1" dirty="0" smtClean="0">
                <a:latin typeface="Times New Roman" panose="02020603050405020304" pitchFamily="18" charset="0"/>
                <a:cs typeface="Times New Roman" panose="02020603050405020304" pitchFamily="18" charset="0"/>
              </a:rPr>
              <a:t>ne </a:t>
            </a:r>
            <a:r>
              <a:rPr lang="tr-TR" sz="2400" dirty="0" err="1" smtClean="0">
                <a:latin typeface="Times New Roman" panose="02020603050405020304" pitchFamily="18" charset="0"/>
                <a:cs typeface="Times New Roman" panose="02020603050405020304" pitchFamily="18" charset="0"/>
              </a:rPr>
              <a:t>vb</a:t>
            </a:r>
            <a:r>
              <a:rPr lang="tr-TR" sz="2400" dirty="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Okurken satır atlar.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Sözcüğü tahmin ederek okur ya da kısaltır.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Okuma, hız ve nitelik açısından yaşıtlarıyla aynı seviyede değildir.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Sesli okuma sırasında vurgulamayı inişli, çıkışlı bir ses tonuyla yaparlar ve </a:t>
            </a:r>
            <a:r>
              <a:rPr lang="tr-TR" sz="2400" dirty="0" smtClean="0">
                <a:latin typeface="Times New Roman" panose="02020603050405020304" pitchFamily="18" charset="0"/>
                <a:cs typeface="Times New Roman" panose="02020603050405020304" pitchFamily="18" charset="0"/>
              </a:rPr>
              <a:t>noktalama işaretlerini </a:t>
            </a:r>
            <a:r>
              <a:rPr lang="tr-TR" sz="2400" dirty="0">
                <a:latin typeface="Times New Roman" panose="02020603050405020304" pitchFamily="18" charset="0"/>
                <a:cs typeface="Times New Roman" panose="02020603050405020304" pitchFamily="18" charset="0"/>
              </a:rPr>
              <a:t>göremezler</a:t>
            </a:r>
            <a:r>
              <a:rPr lang="tr-TR" sz="2400" dirty="0" smtClean="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Sınıf düzeyinde bir parçayı okuduğunda anlamakta zorlanır, başkasının okuduğunu daha </a:t>
            </a:r>
            <a:r>
              <a:rPr lang="tr-TR" sz="2400" dirty="0" smtClean="0">
                <a:latin typeface="Times New Roman" panose="02020603050405020304" pitchFamily="18" charset="0"/>
                <a:cs typeface="Times New Roman" panose="02020603050405020304" pitchFamily="18" charset="0"/>
              </a:rPr>
              <a:t>iyi anlarlar</a:t>
            </a:r>
            <a:r>
              <a:rPr lang="tr-TR" sz="2400" dirty="0">
                <a:latin typeface="Times New Roman" panose="02020603050405020304" pitchFamily="18" charset="0"/>
                <a:cs typeface="Times New Roman" panose="02020603050405020304" pitchFamily="18" charset="0"/>
              </a:rPr>
              <a:t>.</a:t>
            </a:r>
          </a:p>
          <a:p>
            <a:pPr marL="45720" lvl="0" indent="0">
              <a:buNone/>
            </a:pPr>
            <a:endParaRPr lang="tr-TR" sz="2400" dirty="0"/>
          </a:p>
        </p:txBody>
      </p:sp>
    </p:spTree>
    <p:extLst>
      <p:ext uri="{BB962C8B-B14F-4D97-AF65-F5344CB8AC3E}">
        <p14:creationId xmlns:p14="http://schemas.microsoft.com/office/powerpoint/2010/main" xmlns="" val="34496270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568952" cy="576064"/>
          </a:xfrm>
        </p:spPr>
        <p:txBody>
          <a:bodyPr/>
          <a:lstStyle/>
          <a:p>
            <a:pPr marL="0" indent="0" algn="ctr">
              <a:buNone/>
            </a:pPr>
            <a:r>
              <a:rPr lang="tr-TR" sz="2800" dirty="0">
                <a:solidFill>
                  <a:srgbClr val="FF0000"/>
                </a:solidFill>
                <a:effectLst/>
              </a:rPr>
              <a:t>Yazmadaki hata türleri</a:t>
            </a:r>
            <a:endParaRPr lang="tr-TR" sz="2800" dirty="0">
              <a:solidFill>
                <a:srgbClr val="FF0000"/>
              </a:solidFill>
            </a:endParaRPr>
          </a:p>
        </p:txBody>
      </p:sp>
      <p:sp>
        <p:nvSpPr>
          <p:cNvPr id="3" name="İçerik Yer Tutucusu 2"/>
          <p:cNvSpPr>
            <a:spLocks noGrp="1"/>
          </p:cNvSpPr>
          <p:nvPr>
            <p:ph sz="quarter" idx="13"/>
          </p:nvPr>
        </p:nvSpPr>
        <p:spPr>
          <a:xfrm>
            <a:off x="179512" y="1844824"/>
            <a:ext cx="8712968" cy="4680520"/>
          </a:xfrm>
        </p:spPr>
        <p:txBody>
          <a:bodyPr>
            <a:noAutofit/>
          </a:bodyPr>
          <a:lstStyle/>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Yaşıtlarına oranla el yazısı okunaksız ve çirkindir. Sınıf düzeyine göre yazı yazması yavaştır,</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yazı yazarken çok zaman harcarlar.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Tahtadaki yazıyı defterine aktarırken ya da okunanı defterine yazarken zorlanır.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Sayfayı yanlış ve düzensiz kullanırlar, iki çizgi arasına yazamazlar.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Yazı yazarken harf atlama, harf ekleme ve harf karıştırma görülür. </a:t>
            </a:r>
            <a:r>
              <a:rPr lang="tr-TR" sz="2400" dirty="0" err="1">
                <a:latin typeface="Times New Roman" panose="02020603050405020304" pitchFamily="18" charset="0"/>
                <a:cs typeface="Times New Roman" panose="02020603050405020304" pitchFamily="18" charset="0"/>
              </a:rPr>
              <a:t>Örn</a:t>
            </a:r>
            <a:r>
              <a:rPr lang="tr-TR" sz="2400" dirty="0">
                <a:latin typeface="Times New Roman" panose="02020603050405020304" pitchFamily="18" charset="0"/>
                <a:cs typeface="Times New Roman" panose="02020603050405020304" pitchFamily="18" charset="0"/>
              </a:rPr>
              <a:t>;(b-d, m-n, ı-i, d-t, ğ-</a:t>
            </a:r>
            <a:r>
              <a:rPr lang="tr-TR" sz="2400" dirty="0" err="1">
                <a:latin typeface="Times New Roman" panose="02020603050405020304" pitchFamily="18" charset="0"/>
                <a:cs typeface="Times New Roman" panose="02020603050405020304" pitchFamily="18" charset="0"/>
              </a:rPr>
              <a:t>g,g</a:t>
            </a:r>
            <a:r>
              <a:rPr lang="tr-TR" sz="2400" dirty="0">
                <a:latin typeface="Times New Roman" panose="02020603050405020304" pitchFamily="18" charset="0"/>
                <a:cs typeface="Times New Roman" panose="02020603050405020304" pitchFamily="18" charset="0"/>
              </a:rPr>
              <a:t>-y gibi.)</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Yazarken hece atlama, hece ekleme, heceyi karıştırarak yazma görülür.</a:t>
            </a:r>
          </a:p>
          <a:p>
            <a:pPr marL="45720" lvl="0" indent="0">
              <a:buNone/>
            </a:pPr>
            <a:endParaRPr lang="tr-TR" sz="2400" dirty="0"/>
          </a:p>
        </p:txBody>
      </p:sp>
    </p:spTree>
    <p:extLst>
      <p:ext uri="{BB962C8B-B14F-4D97-AF65-F5344CB8AC3E}">
        <p14:creationId xmlns:p14="http://schemas.microsoft.com/office/powerpoint/2010/main" xmlns="" val="10802172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60648"/>
            <a:ext cx="8640960" cy="864096"/>
          </a:xfrm>
        </p:spPr>
        <p:txBody>
          <a:bodyPr/>
          <a:lstStyle/>
          <a:p>
            <a:pPr marL="0" indent="0" algn="ctr">
              <a:buNone/>
            </a:pPr>
            <a:r>
              <a:rPr lang="tr-TR" sz="2800" dirty="0">
                <a:solidFill>
                  <a:srgbClr val="FF0000"/>
                </a:solidFill>
                <a:effectLst/>
              </a:rPr>
              <a:t>Yazmadaki hata türleri</a:t>
            </a:r>
            <a:endParaRPr lang="tr-TR" sz="2800" dirty="0">
              <a:solidFill>
                <a:srgbClr val="FF0000"/>
              </a:solidFill>
            </a:endParaRPr>
          </a:p>
        </p:txBody>
      </p:sp>
      <p:sp>
        <p:nvSpPr>
          <p:cNvPr id="3" name="İçerik Yer Tutucusu 2"/>
          <p:cNvSpPr>
            <a:spLocks noGrp="1"/>
          </p:cNvSpPr>
          <p:nvPr>
            <p:ph sz="quarter" idx="13"/>
          </p:nvPr>
        </p:nvSpPr>
        <p:spPr>
          <a:xfrm>
            <a:off x="179512" y="1628800"/>
            <a:ext cx="8712968" cy="4896544"/>
          </a:xfrm>
        </p:spPr>
        <p:txBody>
          <a:bodyPr>
            <a:noAutofit/>
          </a:bodyPr>
          <a:lstStyle/>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Kelimeleri çok yer kaplayacak şekilde aralıklı yazarlar ya da kelimeler arasında hiç </a:t>
            </a:r>
            <a:r>
              <a:rPr lang="tr-TR" sz="2400" dirty="0" smtClean="0">
                <a:latin typeface="Times New Roman" panose="02020603050405020304" pitchFamily="18" charset="0"/>
                <a:cs typeface="Times New Roman" panose="02020603050405020304" pitchFamily="18" charset="0"/>
              </a:rPr>
              <a:t>boşluk bırakmadan </a:t>
            </a:r>
            <a:r>
              <a:rPr lang="tr-TR" sz="2400" dirty="0">
                <a:latin typeface="Times New Roman" panose="02020603050405020304" pitchFamily="18" charset="0"/>
                <a:cs typeface="Times New Roman" panose="02020603050405020304" pitchFamily="18" charset="0"/>
              </a:rPr>
              <a:t>birleşik yazarlar.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Kelimeyi iki-üç parçaya bölerek yazar. </a:t>
            </a:r>
            <a:r>
              <a:rPr lang="tr-TR" sz="2400" dirty="0" err="1">
                <a:latin typeface="Times New Roman" panose="02020603050405020304" pitchFamily="18" charset="0"/>
                <a:cs typeface="Times New Roman" panose="02020603050405020304" pitchFamily="18" charset="0"/>
              </a:rPr>
              <a:t>Örn</a:t>
            </a:r>
            <a:r>
              <a:rPr lang="tr-TR" sz="2400" dirty="0">
                <a:latin typeface="Times New Roman" panose="02020603050405020304" pitchFamily="18" charset="0"/>
                <a:cs typeface="Times New Roman" panose="02020603050405020304" pitchFamily="18" charset="0"/>
              </a:rPr>
              <a:t>; “kalem, yapa bil </a:t>
            </a:r>
            <a:r>
              <a:rPr lang="tr-TR" sz="2400" dirty="0" err="1">
                <a:latin typeface="Times New Roman" panose="02020603050405020304" pitchFamily="18" charset="0"/>
                <a:cs typeface="Times New Roman" panose="02020603050405020304" pitchFamily="18" charset="0"/>
              </a:rPr>
              <a:t>mektedir</a:t>
            </a:r>
            <a:r>
              <a:rPr lang="tr-TR" sz="2400" dirty="0">
                <a:latin typeface="Times New Roman" panose="02020603050405020304" pitchFamily="18" charset="0"/>
                <a:cs typeface="Times New Roman" panose="02020603050405020304" pitchFamily="18" charset="0"/>
              </a:rPr>
              <a:t>” gibi.</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Aynadan görüntü olarak nitelenen yazı biçimi görülür. </a:t>
            </a:r>
            <a:r>
              <a:rPr lang="tr-TR" sz="2400" dirty="0" err="1">
                <a:latin typeface="Times New Roman" panose="02020603050405020304" pitchFamily="18" charset="0"/>
                <a:cs typeface="Times New Roman" panose="02020603050405020304" pitchFamily="18" charset="0"/>
              </a:rPr>
              <a:t>Örn</a:t>
            </a:r>
            <a:r>
              <a:rPr lang="tr-TR" sz="2400" dirty="0">
                <a:latin typeface="Times New Roman" panose="02020603050405020304" pitchFamily="18" charset="0"/>
                <a:cs typeface="Times New Roman" panose="02020603050405020304" pitchFamily="18" charset="0"/>
              </a:rPr>
              <a:t>; “ve” yerine “ev” yazmak gibi.</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Sınıf düzeyine göre yazılı imla ve noktalama hataları yapar, büyük-küçük harfi </a:t>
            </a:r>
            <a:r>
              <a:rPr lang="tr-TR" sz="2400" dirty="0" smtClean="0">
                <a:latin typeface="Times New Roman" panose="02020603050405020304" pitchFamily="18" charset="0"/>
                <a:cs typeface="Times New Roman" panose="02020603050405020304" pitchFamily="18" charset="0"/>
              </a:rPr>
              <a:t>doğru kullanmama </a:t>
            </a:r>
            <a:r>
              <a:rPr lang="tr-TR" sz="2400" dirty="0">
                <a:latin typeface="Times New Roman" panose="02020603050405020304" pitchFamily="18" charset="0"/>
                <a:cs typeface="Times New Roman" panose="02020603050405020304" pitchFamily="18" charset="0"/>
              </a:rPr>
              <a:t>ve hece bölme hataları yapar.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Aşırı düzensiz olabilirler (defter ve kitapları kırışıktır, defter kenarları kıvrılmıştır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45720" lvl="0" indent="0">
              <a:buNone/>
            </a:pPr>
            <a:endParaRPr lang="tr-TR" sz="2400" dirty="0"/>
          </a:p>
        </p:txBody>
      </p:sp>
    </p:spTree>
    <p:extLst>
      <p:ext uri="{BB962C8B-B14F-4D97-AF65-F5344CB8AC3E}">
        <p14:creationId xmlns:p14="http://schemas.microsoft.com/office/powerpoint/2010/main" xmlns="" val="39908683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568952" cy="504056"/>
          </a:xfrm>
        </p:spPr>
        <p:txBody>
          <a:bodyPr/>
          <a:lstStyle/>
          <a:p>
            <a:pPr marL="0" indent="0" algn="ctr">
              <a:buNone/>
            </a:pPr>
            <a:r>
              <a:rPr lang="tr-TR" sz="2800" dirty="0">
                <a:solidFill>
                  <a:srgbClr val="FF0000"/>
                </a:solidFill>
                <a:effectLst/>
              </a:rPr>
              <a:t>Matematikteki hata türleri</a:t>
            </a:r>
          </a:p>
        </p:txBody>
      </p:sp>
      <p:sp>
        <p:nvSpPr>
          <p:cNvPr id="3" name="İçerik Yer Tutucusu 2"/>
          <p:cNvSpPr>
            <a:spLocks noGrp="1"/>
          </p:cNvSpPr>
          <p:nvPr>
            <p:ph sz="quarter" idx="13"/>
          </p:nvPr>
        </p:nvSpPr>
        <p:spPr>
          <a:xfrm>
            <a:off x="179512" y="1628800"/>
            <a:ext cx="8712968" cy="4896544"/>
          </a:xfrm>
        </p:spPr>
        <p:txBody>
          <a:bodyPr>
            <a:noAutofit/>
          </a:bodyPr>
          <a:lstStyle/>
          <a:p>
            <a:pPr lvl="1">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Sayı kavramını anlamakta zorlanır. Sayılar arasındaki büyüklük küçüklük ilişkisini </a:t>
            </a:r>
            <a:r>
              <a:rPr lang="tr-TR" sz="2400" dirty="0" smtClean="0">
                <a:latin typeface="Times New Roman" panose="02020603050405020304" pitchFamily="18" charset="0"/>
                <a:cs typeface="Times New Roman" panose="02020603050405020304" pitchFamily="18" charset="0"/>
              </a:rPr>
              <a:t>kavrayamaz</a:t>
            </a:r>
          </a:p>
          <a:p>
            <a:pPr lvl="1">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Çok </a:t>
            </a:r>
            <a:r>
              <a:rPr lang="tr-TR" sz="2400" dirty="0">
                <a:latin typeface="Times New Roman" panose="02020603050405020304" pitchFamily="18" charset="0"/>
                <a:cs typeface="Times New Roman" panose="02020603050405020304" pitchFamily="18" charset="0"/>
              </a:rPr>
              <a:t>basamaklı sayıları okumakta ve yazmakta </a:t>
            </a:r>
            <a:r>
              <a:rPr lang="tr-TR" sz="2400" dirty="0" smtClean="0">
                <a:latin typeface="Times New Roman" panose="02020603050405020304" pitchFamily="18" charset="0"/>
                <a:cs typeface="Times New Roman" panose="02020603050405020304" pitchFamily="18" charset="0"/>
              </a:rPr>
              <a:t>zorlanır.</a:t>
            </a:r>
          </a:p>
          <a:p>
            <a:pPr lvl="1">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Ritmik saymada zorlanır.</a:t>
            </a:r>
          </a:p>
          <a:p>
            <a:pPr lvl="1">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Sınıf </a:t>
            </a:r>
            <a:r>
              <a:rPr lang="tr-TR" sz="2400" dirty="0">
                <a:latin typeface="Times New Roman" panose="02020603050405020304" pitchFamily="18" charset="0"/>
                <a:cs typeface="Times New Roman" panose="02020603050405020304" pitchFamily="18" charset="0"/>
              </a:rPr>
              <a:t>düzeyine göre çarpım tablosunu ezberlemekte zorlanır.</a:t>
            </a:r>
          </a:p>
          <a:p>
            <a:pPr lvl="1">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Kesirli ifadeleri anlamakta zorlanır.</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Bazı aritmetik sembolleri öğrenmekte zorlanır, karıştırır. ( + ) yerine (X) kullanmak gibi</a:t>
            </a:r>
          </a:p>
          <a:p>
            <a:pPr marL="388620" lvl="1"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Dört işlemi yaparken yavaştır, parmak sayar, işlem hataları yapar.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692999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568952" cy="504056"/>
          </a:xfrm>
        </p:spPr>
        <p:txBody>
          <a:bodyPr/>
          <a:lstStyle/>
          <a:p>
            <a:pPr marL="0" indent="0" algn="ctr">
              <a:buNone/>
            </a:pPr>
            <a:r>
              <a:rPr lang="tr-TR" sz="2800" dirty="0">
                <a:solidFill>
                  <a:srgbClr val="FF0000"/>
                </a:solidFill>
                <a:effectLst/>
              </a:rPr>
              <a:t>Matematikteki hata türleri</a:t>
            </a:r>
          </a:p>
        </p:txBody>
      </p:sp>
      <p:sp>
        <p:nvSpPr>
          <p:cNvPr id="3" name="İçerik Yer Tutucusu 2"/>
          <p:cNvSpPr>
            <a:spLocks noGrp="1"/>
          </p:cNvSpPr>
          <p:nvPr>
            <p:ph sz="quarter" idx="13"/>
          </p:nvPr>
        </p:nvSpPr>
        <p:spPr>
          <a:xfrm>
            <a:off x="179512" y="1628800"/>
            <a:ext cx="8712968" cy="4896544"/>
          </a:xfrm>
        </p:spPr>
        <p:txBody>
          <a:bodyPr>
            <a:noAutofit/>
          </a:bodyPr>
          <a:lstStyle/>
          <a:p>
            <a:pPr lvl="1">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Sayı kavramını anlamakta zorlanır. Sayılar arasındaki büyüklük küçüklük ilişkisini </a:t>
            </a:r>
            <a:r>
              <a:rPr lang="tr-TR" dirty="0" smtClean="0">
                <a:latin typeface="Times New Roman" panose="02020603050405020304" pitchFamily="18" charset="0"/>
                <a:cs typeface="Times New Roman" panose="02020603050405020304" pitchFamily="18" charset="0"/>
              </a:rPr>
              <a:t>kavrayamaz</a:t>
            </a:r>
          </a:p>
          <a:p>
            <a:pPr lvl="1">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Çok </a:t>
            </a:r>
            <a:r>
              <a:rPr lang="tr-TR" dirty="0">
                <a:latin typeface="Times New Roman" panose="02020603050405020304" pitchFamily="18" charset="0"/>
                <a:cs typeface="Times New Roman" panose="02020603050405020304" pitchFamily="18" charset="0"/>
              </a:rPr>
              <a:t>basamaklı sayıları okumakta ve yazmakta </a:t>
            </a:r>
            <a:r>
              <a:rPr lang="tr-TR" dirty="0" smtClean="0">
                <a:latin typeface="Times New Roman" panose="02020603050405020304" pitchFamily="18" charset="0"/>
                <a:cs typeface="Times New Roman" panose="02020603050405020304" pitchFamily="18" charset="0"/>
              </a:rPr>
              <a:t>zorlanır.</a:t>
            </a:r>
          </a:p>
          <a:p>
            <a:pPr lvl="1">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Ritmik saymada zorlanır.</a:t>
            </a:r>
          </a:p>
          <a:p>
            <a:pPr lvl="1">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Sınıf </a:t>
            </a:r>
            <a:r>
              <a:rPr lang="tr-TR" dirty="0">
                <a:latin typeface="Times New Roman" panose="02020603050405020304" pitchFamily="18" charset="0"/>
                <a:cs typeface="Times New Roman" panose="02020603050405020304" pitchFamily="18" charset="0"/>
              </a:rPr>
              <a:t>düzeyine göre çarpım tablosunu ezberlemekte zorlanır.</a:t>
            </a:r>
          </a:p>
          <a:p>
            <a:pPr lvl="1">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Kesirli ifadeleri anlamakta </a:t>
            </a:r>
            <a:r>
              <a:rPr lang="tr-TR" dirty="0" smtClean="0">
                <a:latin typeface="Times New Roman" panose="02020603050405020304" pitchFamily="18" charset="0"/>
                <a:cs typeface="Times New Roman" panose="02020603050405020304" pitchFamily="18" charset="0"/>
              </a:rPr>
              <a:t>zorlanır.</a:t>
            </a:r>
          </a:p>
          <a:p>
            <a:pPr lvl="1">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Bazı aritmetik sembolleri öğrenmekte zorlanır, karıştırır. ( + ) yerine (X) kullanmak </a:t>
            </a:r>
            <a:r>
              <a:rPr lang="tr-TR" dirty="0" err="1" smtClean="0">
                <a:latin typeface="Times New Roman" panose="02020603050405020304" pitchFamily="18" charset="0"/>
                <a:cs typeface="Times New Roman" panose="02020603050405020304" pitchFamily="18" charset="0"/>
              </a:rPr>
              <a:t>gib</a:t>
            </a:r>
            <a:endParaRPr lang="tr-TR"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 Dört işlemi yaparken yavaştır, parmak sayar, işlem hataları yapar.</a:t>
            </a:r>
            <a:r>
              <a:rPr lang="tr-TR" dirty="0">
                <a:latin typeface="Times New Roman" panose="02020603050405020304" pitchFamily="18" charset="0"/>
                <a:cs typeface="Times New Roman" panose="02020603050405020304" pitchFamily="18" charset="0"/>
              </a:rPr>
              <a:t> Problemi çözüme götürecek işleme karar vermekte zorlanır. Birden fazla işlem gerektiren problemleri çözemezler.</a:t>
            </a:r>
          </a:p>
          <a:p>
            <a:pPr lvl="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Saat kavramını algılama ve saatin rakamlarını dairenin içine yerleştirmekte zorlanır.</a:t>
            </a:r>
          </a:p>
          <a:p>
            <a:pPr lvl="1">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112760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568952" cy="576064"/>
          </a:xfrm>
        </p:spPr>
        <p:txBody>
          <a:bodyPr/>
          <a:lstStyle/>
          <a:p>
            <a:pPr marL="0" indent="0" algn="ctr">
              <a:buNone/>
            </a:pPr>
            <a:r>
              <a:rPr lang="tr-TR" sz="2800" dirty="0">
                <a:solidFill>
                  <a:srgbClr val="FF0000"/>
                </a:solidFill>
                <a:effectLst/>
              </a:rPr>
              <a:t>Çalışma alışkanlığı</a:t>
            </a:r>
          </a:p>
        </p:txBody>
      </p:sp>
      <p:sp>
        <p:nvSpPr>
          <p:cNvPr id="3" name="İçerik Yer Tutucusu 2"/>
          <p:cNvSpPr>
            <a:spLocks noGrp="1"/>
          </p:cNvSpPr>
          <p:nvPr>
            <p:ph sz="quarter" idx="13"/>
          </p:nvPr>
        </p:nvSpPr>
        <p:spPr>
          <a:xfrm>
            <a:off x="179512" y="1628800"/>
            <a:ext cx="8712968" cy="4896544"/>
          </a:xfrm>
        </p:spPr>
        <p:txBody>
          <a:bodyPr>
            <a:noAutofit/>
          </a:bodyPr>
          <a:lstStyle/>
          <a:p>
            <a:pPr lvl="0"/>
            <a:r>
              <a:rPr lang="tr-TR" sz="2400" dirty="0">
                <a:latin typeface="Times New Roman" panose="02020603050405020304" pitchFamily="18" charset="0"/>
                <a:cs typeface="Times New Roman" panose="02020603050405020304" pitchFamily="18" charset="0"/>
              </a:rPr>
              <a:t>Ev ödevlerini almaz ya da eksik alır.</a:t>
            </a:r>
          </a:p>
          <a:p>
            <a:pPr lvl="0"/>
            <a:r>
              <a:rPr lang="tr-TR" sz="2400" dirty="0">
                <a:latin typeface="Times New Roman" panose="02020603050405020304" pitchFamily="18" charset="0"/>
                <a:cs typeface="Times New Roman" panose="02020603050405020304" pitchFamily="18" charset="0"/>
              </a:rPr>
              <a:t>Ev ödevlerini yaparken yavaş ve verimsizdir.</a:t>
            </a:r>
          </a:p>
          <a:p>
            <a:pPr lvl="0"/>
            <a:r>
              <a:rPr lang="tr-TR" sz="2400" dirty="0">
                <a:latin typeface="Times New Roman" panose="02020603050405020304" pitchFamily="18" charset="0"/>
                <a:cs typeface="Times New Roman" panose="02020603050405020304" pitchFamily="18" charset="0"/>
              </a:rPr>
              <a:t>Ders çalışırken sık sık ara verir, çabuk sıkılır, ders çalışmayı sevmez.</a:t>
            </a:r>
          </a:p>
          <a:p>
            <a:pPr lvl="0"/>
            <a:r>
              <a:rPr lang="tr-TR" sz="2400" dirty="0">
                <a:latin typeface="Times New Roman" panose="02020603050405020304" pitchFamily="18" charset="0"/>
                <a:cs typeface="Times New Roman" panose="02020603050405020304" pitchFamily="18" charset="0"/>
              </a:rPr>
              <a:t>Ev ödevlerini yaparken birilerinin yardımına ihtiyaç duyar, kendi başına çalışma alışkanlığı</a:t>
            </a:r>
          </a:p>
          <a:p>
            <a:r>
              <a:rPr lang="tr-TR" sz="2400" dirty="0">
                <a:latin typeface="Times New Roman" panose="02020603050405020304" pitchFamily="18" charset="0"/>
                <a:cs typeface="Times New Roman" panose="02020603050405020304" pitchFamily="18" charset="0"/>
              </a:rPr>
              <a:t>gelişmemiştir.</a:t>
            </a:r>
          </a:p>
          <a:p>
            <a:pPr lvl="0"/>
            <a:r>
              <a:rPr lang="tr-TR" sz="2400" dirty="0">
                <a:latin typeface="Times New Roman" panose="02020603050405020304" pitchFamily="18" charset="0"/>
                <a:cs typeface="Times New Roman" panose="02020603050405020304" pitchFamily="18" charset="0"/>
              </a:rPr>
              <a:t>Öğrenme stratejileri eksiktir. Öğrenilecek konuyu organize etmekte zorlanır.</a:t>
            </a:r>
          </a:p>
          <a:p>
            <a:pPr marL="45720" lvl="0" indent="0">
              <a:buNone/>
            </a:pPr>
            <a:endParaRPr lang="tr-TR" sz="2400" dirty="0"/>
          </a:p>
        </p:txBody>
      </p:sp>
    </p:spTree>
    <p:extLst>
      <p:ext uri="{BB962C8B-B14F-4D97-AF65-F5344CB8AC3E}">
        <p14:creationId xmlns:p14="http://schemas.microsoft.com/office/powerpoint/2010/main" xmlns="" val="15488230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980728"/>
            <a:ext cx="8612654" cy="504056"/>
          </a:xfrm>
        </p:spPr>
        <p:txBody>
          <a:bodyPr/>
          <a:lstStyle/>
          <a:p>
            <a:pPr marL="0" indent="0" algn="ctr">
              <a:buNone/>
            </a:pPr>
            <a:r>
              <a:rPr lang="tr-TR" sz="2800" dirty="0">
                <a:solidFill>
                  <a:srgbClr val="FF0000"/>
                </a:solidFill>
                <a:effectLst/>
              </a:rPr>
              <a:t>Organize olma </a:t>
            </a:r>
            <a:r>
              <a:rPr lang="tr-TR" sz="2800" dirty="0" smtClean="0">
                <a:solidFill>
                  <a:srgbClr val="FF0000"/>
                </a:solidFill>
                <a:effectLst/>
              </a:rPr>
              <a:t>becerisi</a:t>
            </a:r>
            <a:endParaRPr lang="tr-TR" sz="2800" dirty="0">
              <a:solidFill>
                <a:srgbClr val="FF0000"/>
              </a:solidFill>
              <a:effectLst/>
            </a:endParaRPr>
          </a:p>
        </p:txBody>
      </p:sp>
      <p:sp>
        <p:nvSpPr>
          <p:cNvPr id="3" name="İçerik Yer Tutucusu 2"/>
          <p:cNvSpPr>
            <a:spLocks noGrp="1"/>
          </p:cNvSpPr>
          <p:nvPr>
            <p:ph sz="quarter" idx="13"/>
          </p:nvPr>
        </p:nvSpPr>
        <p:spPr>
          <a:xfrm>
            <a:off x="179512" y="1556792"/>
            <a:ext cx="8712968" cy="4968552"/>
          </a:xfrm>
        </p:spPr>
        <p:txBody>
          <a:bodyPr>
            <a:noAutofit/>
          </a:bodyPr>
          <a:lstStyle/>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Odası, çantası, eşyaları ve giysileri dağınıktır.</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Defter ve kitaplarını kötü kullanır, kırıştırır, yırtar.</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Yazı yazarken sayfayı düzenli kullanamaz, gereksiz satır atlar, boşluk bırakır, sayfanın </a:t>
            </a:r>
            <a:r>
              <a:rPr lang="tr-TR" sz="2400" dirty="0" smtClean="0">
                <a:latin typeface="Times New Roman" panose="02020603050405020304" pitchFamily="18" charset="0"/>
                <a:cs typeface="Times New Roman" panose="02020603050405020304" pitchFamily="18" charset="0"/>
              </a:rPr>
              <a:t>belirli kısmını </a:t>
            </a:r>
            <a:r>
              <a:rPr lang="tr-TR" sz="2400" dirty="0">
                <a:latin typeface="Times New Roman" panose="02020603050405020304" pitchFamily="18" charset="0"/>
                <a:cs typeface="Times New Roman" panose="02020603050405020304" pitchFamily="18" charset="0"/>
              </a:rPr>
              <a:t>kullanamaz.</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Defter, kalem gibi çeşitli eşyalarını sürekli kaybeder.</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Zamanını ayarlamakta güçlük çeker, bir işi yaparken ne kadar zaman harcadığını </a:t>
            </a:r>
            <a:r>
              <a:rPr lang="tr-TR" sz="2400" dirty="0" smtClean="0">
                <a:latin typeface="Times New Roman" panose="02020603050405020304" pitchFamily="18" charset="0"/>
                <a:cs typeface="Times New Roman" panose="02020603050405020304" pitchFamily="18" charset="0"/>
              </a:rPr>
              <a:t>tahmin edemez</a:t>
            </a:r>
            <a:r>
              <a:rPr lang="tr-TR"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Üzerine aldığı bir işi düzenlemekte zorluk çeker, nereden ve nasıl başlayacağını bilemez ve </a:t>
            </a:r>
            <a:r>
              <a:rPr lang="tr-TR" sz="2400" dirty="0" smtClean="0">
                <a:latin typeface="Times New Roman" panose="02020603050405020304" pitchFamily="18" charset="0"/>
                <a:cs typeface="Times New Roman" panose="02020603050405020304" pitchFamily="18" charset="0"/>
              </a:rPr>
              <a:t>işi bitirmekte </a:t>
            </a:r>
            <a:r>
              <a:rPr lang="tr-TR" sz="2400" dirty="0">
                <a:latin typeface="Times New Roman" panose="02020603050405020304" pitchFamily="18" charset="0"/>
                <a:cs typeface="Times New Roman" panose="02020603050405020304" pitchFamily="18" charset="0"/>
              </a:rPr>
              <a:t>güçlük çeker.</a:t>
            </a:r>
          </a:p>
          <a:p>
            <a:pPr marL="45720" lvl="0" indent="0">
              <a:buNone/>
            </a:pPr>
            <a:endParaRPr lang="tr-TR" sz="2400" dirty="0"/>
          </a:p>
        </p:txBody>
      </p:sp>
    </p:spTree>
    <p:extLst>
      <p:ext uri="{BB962C8B-B14F-4D97-AF65-F5344CB8AC3E}">
        <p14:creationId xmlns:p14="http://schemas.microsoft.com/office/powerpoint/2010/main" xmlns="" val="1290138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95536" y="1412776"/>
            <a:ext cx="8496944" cy="5256584"/>
          </a:xfrm>
        </p:spPr>
        <p:txBody>
          <a:bodyPr/>
          <a:lstStyle/>
          <a:p>
            <a:endParaRPr lang="tr-TR" dirty="0" smtClean="0"/>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ÖÖG olan bireyler farklı yeteneklere sahip olabilirler. Bazı akademik alanlarda zorluklar yaşarken bazılarında hiçbir zorluk </a:t>
            </a:r>
            <a:r>
              <a:rPr lang="tr-TR" sz="2400" dirty="0" smtClean="0">
                <a:latin typeface="Times New Roman" panose="02020603050405020304" pitchFamily="18" charset="0"/>
                <a:cs typeface="Times New Roman" panose="02020603050405020304" pitchFamily="18" charset="0"/>
              </a:rPr>
              <a:t>yaşamayabilirler</a:t>
            </a:r>
          </a:p>
          <a:p>
            <a:pPr marL="4572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ÖÖG bireyin ya algısal becerilerini (beynin gelen bilgileri işleme becerisini) ya da ifade etme becerilerini (bilgiyi pratik beceriler şeklinde kullanabilme becerilerini; örneğin, okuma, yazma, matematiksel işlemleri yapma, vb.) olumsuz şekilde etkilemektedir.</a:t>
            </a:r>
          </a:p>
          <a:p>
            <a:pPr marL="45720" indent="0">
              <a:buNone/>
            </a:pPr>
            <a:endParaRPr lang="tr-TR" dirty="0"/>
          </a:p>
        </p:txBody>
      </p:sp>
    </p:spTree>
    <p:extLst>
      <p:ext uri="{BB962C8B-B14F-4D97-AF65-F5344CB8AC3E}">
        <p14:creationId xmlns:p14="http://schemas.microsoft.com/office/powerpoint/2010/main" xmlns="" val="33714496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24744"/>
            <a:ext cx="8424936" cy="720080"/>
          </a:xfrm>
        </p:spPr>
        <p:txBody>
          <a:bodyPr/>
          <a:lstStyle/>
          <a:p>
            <a:pPr marL="0" indent="0" algn="ctr">
              <a:buNone/>
            </a:pPr>
            <a:r>
              <a:rPr lang="tr-TR" sz="1800" dirty="0">
                <a:solidFill>
                  <a:srgbClr val="FF0000"/>
                </a:solidFill>
                <a:effectLst/>
              </a:rPr>
              <a:t>ÖZEL ÖĞRENME GÜÇLÜĞÜ OLAN </a:t>
            </a:r>
            <a:r>
              <a:rPr lang="tr-TR" sz="1800" dirty="0" smtClean="0">
                <a:solidFill>
                  <a:srgbClr val="FF0000"/>
                </a:solidFill>
                <a:effectLst/>
              </a:rPr>
              <a:t>ÖĞRENCİLER </a:t>
            </a:r>
            <a:r>
              <a:rPr lang="tr-TR" sz="1800" dirty="0">
                <a:solidFill>
                  <a:srgbClr val="FF0000"/>
                </a:solidFill>
                <a:effectLst/>
              </a:rPr>
              <a:t>İ</a:t>
            </a:r>
            <a:r>
              <a:rPr lang="tr-TR" sz="1800" dirty="0" smtClean="0">
                <a:solidFill>
                  <a:srgbClr val="FF0000"/>
                </a:solidFill>
                <a:effectLst/>
              </a:rPr>
              <a:t>ÇİN </a:t>
            </a:r>
            <a:r>
              <a:rPr lang="tr-TR" sz="1800" dirty="0">
                <a:solidFill>
                  <a:srgbClr val="FF0000"/>
                </a:solidFill>
                <a:effectLst/>
              </a:rPr>
              <a:t>OKULDA VE SINIF</a:t>
            </a:r>
            <a:br>
              <a:rPr lang="tr-TR" sz="1800" dirty="0">
                <a:solidFill>
                  <a:srgbClr val="FF0000"/>
                </a:solidFill>
                <a:effectLst/>
              </a:rPr>
            </a:br>
            <a:r>
              <a:rPr lang="tr-TR" sz="1800" dirty="0" smtClean="0">
                <a:solidFill>
                  <a:srgbClr val="FF0000"/>
                </a:solidFill>
                <a:effectLst/>
              </a:rPr>
              <a:t>İÇERİSİNDE  YAPILABİLECEKLER</a:t>
            </a:r>
            <a:endParaRPr lang="tr-TR" sz="1800" dirty="0">
              <a:solidFill>
                <a:srgbClr val="FF0000"/>
              </a:solidFill>
              <a:effectLst/>
            </a:endParaRPr>
          </a:p>
        </p:txBody>
      </p:sp>
      <p:sp>
        <p:nvSpPr>
          <p:cNvPr id="3" name="İçerik Yer Tutucusu 2"/>
          <p:cNvSpPr>
            <a:spLocks noGrp="1"/>
          </p:cNvSpPr>
          <p:nvPr>
            <p:ph sz="quarter" idx="13"/>
          </p:nvPr>
        </p:nvSpPr>
        <p:spPr>
          <a:xfrm>
            <a:off x="0" y="1844824"/>
            <a:ext cx="8712968" cy="4752528"/>
          </a:xfrm>
        </p:spPr>
        <p:txBody>
          <a:bodyPr>
            <a:noAutofit/>
          </a:bodyPr>
          <a:lstStyle/>
          <a:p>
            <a:pPr marL="45720" indent="0">
              <a:buNone/>
            </a:pPr>
            <a:endParaRPr lang="tr-TR" sz="2400" dirty="0" smtClean="0">
              <a:latin typeface="Times New Roman" panose="02020603050405020304" pitchFamily="18" charset="0"/>
              <a:cs typeface="Times New Roman" panose="02020603050405020304" pitchFamily="18" charset="0"/>
            </a:endParaRPr>
          </a:p>
          <a:p>
            <a:pPr marL="45720" indent="0">
              <a:buNone/>
            </a:pPr>
            <a:r>
              <a:rPr lang="tr-TR" sz="2400" dirty="0" smtClean="0">
                <a:latin typeface="Times New Roman" panose="02020603050405020304" pitchFamily="18" charset="0"/>
                <a:cs typeface="Times New Roman" panose="02020603050405020304" pitchFamily="18" charset="0"/>
              </a:rPr>
              <a:t>ÖÖG olan çocuklarla sınıfta özel olarak ilgilenmek hayli zor ve özveri isteyen bir çalışmadır Özellikle 30-40 öğrencilik bir sınıfta herkesin öğrenme biçimini hesaba katmak zordur.) Bunu başarabilen pek çok öğretmen, bu çocukların farklılığını kavrayarak, onları olduğu gibi kabul ederek ve güçlüklerinin üstesinden gelmeye yüreklendirerek, çocukların ilerideki akademik başarısını ve özgüvenini olumlu yönde etkileyecektir. Sınıfta ve okulda, öğrencinin özelliklerine uygun değişikler yapılarak oluşturulan destekleyici bir çevre, öğrencinin stresini azaltarak öğrenme performansını artırır.</a:t>
            </a:r>
          </a:p>
          <a:p>
            <a:pPr marL="45720" indent="0">
              <a:buNone/>
            </a:pP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29747152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568952" cy="648072"/>
          </a:xfrm>
        </p:spPr>
        <p:txBody>
          <a:bodyPr/>
          <a:lstStyle/>
          <a:p>
            <a:pPr marL="0" indent="0" algn="ctr">
              <a:buNone/>
            </a:pPr>
            <a:r>
              <a:rPr lang="tr-TR" sz="2800" dirty="0">
                <a:solidFill>
                  <a:srgbClr val="FF0000"/>
                </a:solidFill>
                <a:effectLst/>
              </a:rPr>
              <a:t>Öğrenciye yaklaşım</a:t>
            </a:r>
          </a:p>
        </p:txBody>
      </p:sp>
      <p:sp>
        <p:nvSpPr>
          <p:cNvPr id="3" name="İçerik Yer Tutucusu 2"/>
          <p:cNvSpPr>
            <a:spLocks noGrp="1"/>
          </p:cNvSpPr>
          <p:nvPr>
            <p:ph sz="quarter" idx="13"/>
          </p:nvPr>
        </p:nvSpPr>
        <p:spPr>
          <a:xfrm>
            <a:off x="179512" y="1628800"/>
            <a:ext cx="8712968" cy="5229200"/>
          </a:xfrm>
        </p:spPr>
        <p:txBody>
          <a:bodyPr>
            <a:noAutofit/>
          </a:bodyPr>
          <a:lstStyle/>
          <a:p>
            <a:pPr>
              <a:buFont typeface="Wingdings" panose="05000000000000000000" pitchFamily="2" charset="2"/>
              <a:buChar char="Ø"/>
            </a:pPr>
            <a:r>
              <a:rPr lang="tr-TR" sz="2400" dirty="0" smtClean="0"/>
              <a:t> </a:t>
            </a:r>
            <a:r>
              <a:rPr lang="tr-TR" sz="2400" dirty="0">
                <a:latin typeface="Times New Roman" panose="02020603050405020304" pitchFamily="18" charset="0"/>
                <a:cs typeface="Times New Roman" panose="02020603050405020304" pitchFamily="18" charset="0"/>
              </a:rPr>
              <a:t>Öğrencinin sorunu ile ilgili akranlarına bilgi vermeden önce kendisi ve ailesinden izin alın.</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Özel öğrenme güçlüğü olan bireye, yaşadığı güçlüklerin zekası ile ilgili bir </a:t>
            </a:r>
            <a:r>
              <a:rPr lang="tr-TR" sz="2400" dirty="0" smtClean="0">
                <a:latin typeface="Times New Roman" panose="02020603050405020304" pitchFamily="18" charset="0"/>
                <a:cs typeface="Times New Roman" panose="02020603050405020304" pitchFamily="18" charset="0"/>
              </a:rPr>
              <a:t>problem olmadığı</a:t>
            </a:r>
            <a:r>
              <a:rPr lang="tr-TR" sz="2400" dirty="0">
                <a:latin typeface="Times New Roman" panose="02020603050405020304" pitchFamily="18" charset="0"/>
                <a:cs typeface="Times New Roman" panose="02020603050405020304" pitchFamily="18" charset="0"/>
              </a:rPr>
              <a:t>, farklı öğrendiği, öğrenme için daha fazla zaman ayırması ve çaba göstermesi gerektiği uygun bir dille anlatılmalıdır.</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Öğretmenin, ÖÖG olan öğrencisinin belirtilerine karşı olan duyarlılığı, sınıftaki </a:t>
            </a:r>
            <a:r>
              <a:rPr lang="tr-TR" sz="2400" dirty="0" smtClean="0">
                <a:latin typeface="Times New Roman" panose="02020603050405020304" pitchFamily="18" charset="0"/>
                <a:cs typeface="Times New Roman" panose="02020603050405020304" pitchFamily="18" charset="0"/>
              </a:rPr>
              <a:t>diğer öğrencilerin </a:t>
            </a:r>
            <a:r>
              <a:rPr lang="tr-TR" sz="2400" dirty="0">
                <a:latin typeface="Times New Roman" panose="02020603050405020304" pitchFamily="18" charset="0"/>
                <a:cs typeface="Times New Roman" panose="02020603050405020304" pitchFamily="18" charset="0"/>
              </a:rPr>
              <a:t>de davranışlarını olumlu yönde etkileyecektir. ÖÖG olan öğrenciyi akranlarının anlamasına yardım edin.</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Sınıf </a:t>
            </a:r>
            <a:r>
              <a:rPr lang="tr-TR" sz="2400" dirty="0">
                <a:latin typeface="Times New Roman" panose="02020603050405020304" pitchFamily="18" charset="0"/>
                <a:cs typeface="Times New Roman" panose="02020603050405020304" pitchFamily="18" charset="0"/>
              </a:rPr>
              <a:t>arkadaşlarının önünde onu eleştirmekten kaçının. Bu tutum, diğer öğrencilerin, </a:t>
            </a:r>
            <a:r>
              <a:rPr lang="tr-TR" sz="2400" dirty="0" smtClean="0">
                <a:latin typeface="Times New Roman" panose="02020603050405020304" pitchFamily="18" charset="0"/>
                <a:cs typeface="Times New Roman" panose="02020603050405020304" pitchFamily="18" charset="0"/>
              </a:rPr>
              <a:t>çocuğun yanlış </a:t>
            </a:r>
            <a:r>
              <a:rPr lang="tr-TR" sz="2400" dirty="0">
                <a:latin typeface="Times New Roman" panose="02020603050405020304" pitchFamily="18" charset="0"/>
                <a:cs typeface="Times New Roman" panose="02020603050405020304" pitchFamily="18" charset="0"/>
              </a:rPr>
              <a:t>davranışı üzerine odaklanmalarına fırsat verir.</a:t>
            </a: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29987761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568952" cy="576064"/>
          </a:xfrm>
        </p:spPr>
        <p:txBody>
          <a:bodyPr/>
          <a:lstStyle/>
          <a:p>
            <a:pPr marL="0" indent="0" algn="ctr">
              <a:buNone/>
            </a:pPr>
            <a:r>
              <a:rPr lang="tr-TR" sz="2800" dirty="0">
                <a:solidFill>
                  <a:srgbClr val="FF0000"/>
                </a:solidFill>
                <a:effectLst/>
              </a:rPr>
              <a:t>Öğrenciye yaklaşım</a:t>
            </a:r>
          </a:p>
        </p:txBody>
      </p:sp>
      <p:sp>
        <p:nvSpPr>
          <p:cNvPr id="3" name="İçerik Yer Tutucusu 2"/>
          <p:cNvSpPr>
            <a:spLocks noGrp="1"/>
          </p:cNvSpPr>
          <p:nvPr>
            <p:ph sz="quarter" idx="13"/>
          </p:nvPr>
        </p:nvSpPr>
        <p:spPr>
          <a:xfrm>
            <a:off x="179512" y="1628800"/>
            <a:ext cx="8712968" cy="5229200"/>
          </a:xfrm>
        </p:spPr>
        <p:txBody>
          <a:bodyPr>
            <a:noAutofit/>
          </a:bodyPr>
          <a:lstStyle/>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Çocuğun </a:t>
            </a:r>
            <a:r>
              <a:rPr lang="tr-TR" sz="2400" dirty="0">
                <a:latin typeface="Times New Roman" panose="02020603050405020304" pitchFamily="18" charset="0"/>
                <a:cs typeface="Times New Roman" panose="02020603050405020304" pitchFamily="18" charset="0"/>
              </a:rPr>
              <a:t>kişiliğine yönelik eleştirilerden kaçınıp, sadece hatalı davranışlarının </a:t>
            </a:r>
            <a:r>
              <a:rPr lang="tr-TR" sz="2400" dirty="0" smtClean="0">
                <a:latin typeface="Times New Roman" panose="02020603050405020304" pitchFamily="18" charset="0"/>
                <a:cs typeface="Times New Roman" panose="02020603050405020304" pitchFamily="18" charset="0"/>
              </a:rPr>
              <a:t>farkına varması </a:t>
            </a:r>
            <a:r>
              <a:rPr lang="tr-TR" sz="2400" dirty="0">
                <a:latin typeface="Times New Roman" panose="02020603050405020304" pitchFamily="18" charset="0"/>
                <a:cs typeface="Times New Roman" panose="02020603050405020304" pitchFamily="18" charset="0"/>
              </a:rPr>
              <a:t>sağlanmalıdır. Eleştirmek yerine yapılması beklenen davranışı yargılamadan, kararlı bir </a:t>
            </a:r>
            <a:r>
              <a:rPr lang="tr-TR" sz="2400" dirty="0" smtClean="0">
                <a:latin typeface="Times New Roman" panose="02020603050405020304" pitchFamily="18" charset="0"/>
                <a:cs typeface="Times New Roman" panose="02020603050405020304" pitchFamily="18" charset="0"/>
              </a:rPr>
              <a:t>ifade ile </a:t>
            </a:r>
            <a:r>
              <a:rPr lang="tr-TR" sz="2400" dirty="0">
                <a:latin typeface="Times New Roman" panose="02020603050405020304" pitchFamily="18" charset="0"/>
                <a:cs typeface="Times New Roman" panose="02020603050405020304" pitchFamily="18" charset="0"/>
              </a:rPr>
              <a:t>aktarmak uygun olur. Akranlarının da bu tip değerlendirmelerde bulunmasına izin vermeyin.</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Kurallar ve beklentiler net ve açık bir şekilde oluşturulmalıdır. Kurallar </a:t>
            </a:r>
            <a:r>
              <a:rPr lang="tr-TR" sz="2400" dirty="0" smtClean="0">
                <a:latin typeface="Times New Roman" panose="02020603050405020304" pitchFamily="18" charset="0"/>
                <a:cs typeface="Times New Roman" panose="02020603050405020304" pitchFamily="18" charset="0"/>
              </a:rPr>
              <a:t>oluşturulurken olumlu </a:t>
            </a:r>
            <a:r>
              <a:rPr lang="tr-TR" sz="2400" dirty="0">
                <a:latin typeface="Times New Roman" panose="02020603050405020304" pitchFamily="18" charset="0"/>
                <a:cs typeface="Times New Roman" panose="02020603050405020304" pitchFamily="18" charset="0"/>
              </a:rPr>
              <a:t>ifadeler kullanılmalıdır. Ayrıca kurallar sık sık hatırlatılmalıdır. Kuralların </a:t>
            </a:r>
            <a:r>
              <a:rPr lang="tr-TR" sz="2400" dirty="0" smtClean="0">
                <a:latin typeface="Times New Roman" panose="02020603050405020304" pitchFamily="18" charset="0"/>
                <a:cs typeface="Times New Roman" panose="02020603050405020304" pitchFamily="18" charset="0"/>
              </a:rPr>
              <a:t>bozulması durumunda </a:t>
            </a:r>
            <a:r>
              <a:rPr lang="tr-TR" sz="2400" dirty="0">
                <a:latin typeface="Times New Roman" panose="02020603050405020304" pitchFamily="18" charset="0"/>
                <a:cs typeface="Times New Roman" panose="02020603050405020304" pitchFamily="18" charset="0"/>
              </a:rPr>
              <a:t>karşılaşılabilecek sonuçlar ifade edilmelidir.</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Bireylerin </a:t>
            </a:r>
            <a:r>
              <a:rPr lang="tr-TR" sz="2400" dirty="0">
                <a:latin typeface="Times New Roman" panose="02020603050405020304" pitchFamily="18" charset="0"/>
                <a:cs typeface="Times New Roman" panose="02020603050405020304" pitchFamily="18" charset="0"/>
              </a:rPr>
              <a:t>olumlu davranışları pekiştirilmeli, motivasyonlarını ve ilgilerini </a:t>
            </a:r>
            <a:r>
              <a:rPr lang="tr-TR" sz="2400" dirty="0" smtClean="0">
                <a:latin typeface="Times New Roman" panose="02020603050405020304" pitchFamily="18" charset="0"/>
                <a:cs typeface="Times New Roman" panose="02020603050405020304" pitchFamily="18" charset="0"/>
              </a:rPr>
              <a:t>desteklemek amacıyla </a:t>
            </a:r>
            <a:r>
              <a:rPr lang="tr-TR" sz="2400" dirty="0">
                <a:latin typeface="Times New Roman" panose="02020603050405020304" pitchFamily="18" charset="0"/>
                <a:cs typeface="Times New Roman" panose="02020603050405020304" pitchFamily="18" charset="0"/>
              </a:rPr>
              <a:t>yaş ve düzeylerine uygun </a:t>
            </a:r>
            <a:r>
              <a:rPr lang="tr-TR" sz="2400" dirty="0" err="1">
                <a:latin typeface="Times New Roman" panose="02020603050405020304" pitchFamily="18" charset="0"/>
                <a:cs typeface="Times New Roman" panose="02020603050405020304" pitchFamily="18" charset="0"/>
              </a:rPr>
              <a:t>pekiştireçler</a:t>
            </a:r>
            <a:r>
              <a:rPr lang="tr-TR" sz="2400" dirty="0">
                <a:latin typeface="Times New Roman" panose="02020603050405020304" pitchFamily="18" charset="0"/>
                <a:cs typeface="Times New Roman" panose="02020603050405020304" pitchFamily="18" charset="0"/>
              </a:rPr>
              <a:t> verilmelidir</a:t>
            </a:r>
            <a:r>
              <a:rPr lang="tr-TR" sz="2400" dirty="0"/>
              <a:t>.</a:t>
            </a: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344130899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640960" cy="576064"/>
          </a:xfrm>
        </p:spPr>
        <p:txBody>
          <a:bodyPr/>
          <a:lstStyle/>
          <a:p>
            <a:pPr marL="0" indent="0" algn="ctr">
              <a:buNone/>
            </a:pPr>
            <a:r>
              <a:rPr lang="tr-TR" sz="2800" dirty="0">
                <a:solidFill>
                  <a:srgbClr val="FF0000"/>
                </a:solidFill>
                <a:effectLst/>
              </a:rPr>
              <a:t>Dikkatinin dağılmasını önlemek için</a:t>
            </a:r>
          </a:p>
        </p:txBody>
      </p:sp>
      <p:sp>
        <p:nvSpPr>
          <p:cNvPr id="3" name="İçerik Yer Tutucusu 2"/>
          <p:cNvSpPr>
            <a:spLocks noGrp="1"/>
          </p:cNvSpPr>
          <p:nvPr>
            <p:ph sz="quarter" idx="13"/>
          </p:nvPr>
        </p:nvSpPr>
        <p:spPr>
          <a:xfrm>
            <a:off x="179512" y="1628800"/>
            <a:ext cx="8712968" cy="5229200"/>
          </a:xfrm>
        </p:spPr>
        <p:txBody>
          <a:bodyPr>
            <a:noAutofit/>
          </a:bodyPr>
          <a:lstStyle/>
          <a:p>
            <a:pPr>
              <a:buFont typeface="Wingdings" panose="05000000000000000000" pitchFamily="2" charset="2"/>
              <a:buChar char="Ø"/>
            </a:pPr>
            <a:r>
              <a:rPr lang="tr-TR" sz="2400" dirty="0" smtClean="0"/>
              <a:t> </a:t>
            </a:r>
            <a:r>
              <a:rPr lang="tr-TR" sz="2400" dirty="0">
                <a:latin typeface="Times New Roman" panose="02020603050405020304" pitchFamily="18" charset="0"/>
                <a:cs typeface="Times New Roman" panose="02020603050405020304" pitchFamily="18" charset="0"/>
              </a:rPr>
              <a:t>Öğrencinin yazı tahtası ve öğretmene yakın oturması sağlanmalıdır. Ön sırada oturtmak, </a:t>
            </a:r>
            <a:r>
              <a:rPr lang="tr-TR" sz="2400" dirty="0" smtClean="0">
                <a:latin typeface="Times New Roman" panose="02020603050405020304" pitchFamily="18" charset="0"/>
                <a:cs typeface="Times New Roman" panose="02020603050405020304" pitchFamily="18" charset="0"/>
              </a:rPr>
              <a:t>sizi ve </a:t>
            </a:r>
            <a:r>
              <a:rPr lang="tr-TR" sz="2400" dirty="0">
                <a:latin typeface="Times New Roman" panose="02020603050405020304" pitchFamily="18" charset="0"/>
                <a:cs typeface="Times New Roman" panose="02020603050405020304" pitchFamily="18" charset="0"/>
              </a:rPr>
              <a:t>dersi takip açısından çocuğa kolaylık sağlayacak, dikkatinin dağılmasını önleyecek, derse </a:t>
            </a:r>
            <a:r>
              <a:rPr lang="tr-TR" sz="2400" dirty="0" smtClean="0">
                <a:latin typeface="Times New Roman" panose="02020603050405020304" pitchFamily="18" charset="0"/>
                <a:cs typeface="Times New Roman" panose="02020603050405020304" pitchFamily="18" charset="0"/>
              </a:rPr>
              <a:t>aktif katılımını </a:t>
            </a:r>
            <a:r>
              <a:rPr lang="tr-TR" sz="2400" dirty="0">
                <a:latin typeface="Times New Roman" panose="02020603050405020304" pitchFamily="18" charset="0"/>
                <a:cs typeface="Times New Roman" panose="02020603050405020304" pitchFamily="18" charset="0"/>
              </a:rPr>
              <a:t>sağlayacaktır.</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tahtasına yazılması gereken fazla bilgiler bölümlere ayrılarak, renkli </a:t>
            </a:r>
            <a:r>
              <a:rPr lang="tr-TR" sz="2400" dirty="0" smtClean="0">
                <a:latin typeface="Times New Roman" panose="02020603050405020304" pitchFamily="18" charset="0"/>
                <a:cs typeface="Times New Roman" panose="02020603050405020304" pitchFamily="18" charset="0"/>
              </a:rPr>
              <a:t>tebeşirlerle yazılmalı </a:t>
            </a:r>
            <a:r>
              <a:rPr lang="tr-TR" sz="2400" dirty="0">
                <a:latin typeface="Times New Roman" panose="02020603050405020304" pitchFamily="18" charset="0"/>
                <a:cs typeface="Times New Roman" panose="02020603050405020304" pitchFamily="18" charset="0"/>
              </a:rPr>
              <a:t>ve önemli yerlerin altları çizilerek belirtilmelidir.</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Yanında doğru kişinin oturması, çocuğun konsantre olup olmamasında önemli bir rol </a:t>
            </a:r>
            <a:r>
              <a:rPr lang="tr-TR" sz="2400" dirty="0" smtClean="0">
                <a:latin typeface="Times New Roman" panose="02020603050405020304" pitchFamily="18" charset="0"/>
                <a:cs typeface="Times New Roman" panose="02020603050405020304" pitchFamily="18" charset="0"/>
              </a:rPr>
              <a:t>oynar. Uslu </a:t>
            </a:r>
            <a:r>
              <a:rPr lang="tr-TR" sz="2400" dirty="0">
                <a:latin typeface="Times New Roman" panose="02020603050405020304" pitchFamily="18" charset="0"/>
                <a:cs typeface="Times New Roman" panose="02020603050405020304" pitchFamily="18" charset="0"/>
              </a:rPr>
              <a:t>çocuk, hareketli çocuğu uysallaştırabilir ya da hareketli çocuk uysal bir çocuğun </a:t>
            </a:r>
            <a:r>
              <a:rPr lang="tr-TR" sz="2400" dirty="0" smtClean="0">
                <a:latin typeface="Times New Roman" panose="02020603050405020304" pitchFamily="18" charset="0"/>
                <a:cs typeface="Times New Roman" panose="02020603050405020304" pitchFamily="18" charset="0"/>
              </a:rPr>
              <a:t>dikkatini dağıtabilir.</a:t>
            </a: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1892561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712968" cy="576064"/>
          </a:xfrm>
        </p:spPr>
        <p:txBody>
          <a:bodyPr/>
          <a:lstStyle/>
          <a:p>
            <a:pPr marL="0" indent="0" algn="ctr">
              <a:buNone/>
            </a:pPr>
            <a:r>
              <a:rPr lang="tr-TR" sz="2800" dirty="0">
                <a:solidFill>
                  <a:srgbClr val="FF0000"/>
                </a:solidFill>
                <a:effectLst/>
              </a:rPr>
              <a:t>Dikkatinin dağılmasını önlemek için</a:t>
            </a:r>
          </a:p>
        </p:txBody>
      </p:sp>
      <p:sp>
        <p:nvSpPr>
          <p:cNvPr id="3" name="İçerik Yer Tutucusu 2"/>
          <p:cNvSpPr>
            <a:spLocks noGrp="1"/>
          </p:cNvSpPr>
          <p:nvPr>
            <p:ph sz="quarter" idx="13"/>
          </p:nvPr>
        </p:nvSpPr>
        <p:spPr>
          <a:xfrm>
            <a:off x="0" y="1484784"/>
            <a:ext cx="9144000" cy="5373216"/>
          </a:xfrm>
        </p:spPr>
        <p:txBody>
          <a:bodyPr>
            <a:noAutofit/>
          </a:bodyPr>
          <a:lstStyle/>
          <a:p>
            <a:pPr>
              <a:buFont typeface="Wingdings" panose="05000000000000000000" pitchFamily="2" charset="2"/>
              <a:buChar char="Ø"/>
            </a:pPr>
            <a:r>
              <a:rPr lang="tr-TR" sz="2300" dirty="0" smtClean="0">
                <a:latin typeface="Times New Roman" panose="02020603050405020304" pitchFamily="18" charset="0"/>
                <a:cs typeface="Times New Roman" panose="02020603050405020304" pitchFamily="18" charset="0"/>
              </a:rPr>
              <a:t>İşitsel </a:t>
            </a:r>
            <a:r>
              <a:rPr lang="tr-TR" sz="2300" dirty="0">
                <a:latin typeface="Times New Roman" panose="02020603050405020304" pitchFamily="18" charset="0"/>
                <a:cs typeface="Times New Roman" panose="02020603050405020304" pitchFamily="18" charset="0"/>
              </a:rPr>
              <a:t>sıraya koyma becerilerinde güçlük yaşadıklarından art arda söylenen </a:t>
            </a:r>
            <a:r>
              <a:rPr lang="tr-TR" sz="2300" dirty="0" smtClean="0">
                <a:latin typeface="Times New Roman" panose="02020603050405020304" pitchFamily="18" charset="0"/>
                <a:cs typeface="Times New Roman" panose="02020603050405020304" pitchFamily="18" charset="0"/>
              </a:rPr>
              <a:t>mesajları sırasıyla </a:t>
            </a:r>
            <a:r>
              <a:rPr lang="tr-TR" sz="2300" dirty="0">
                <a:latin typeface="Times New Roman" panose="02020603050405020304" pitchFamily="18" charset="0"/>
                <a:cs typeface="Times New Roman" panose="02020603050405020304" pitchFamily="18" charset="0"/>
              </a:rPr>
              <a:t>yerine getiremeyebilirler. Özel öğrenme güçlüğü yaşayan bireylerle çalışılırken </a:t>
            </a:r>
            <a:r>
              <a:rPr lang="tr-TR" sz="2300" dirty="0" smtClean="0">
                <a:latin typeface="Times New Roman" panose="02020603050405020304" pitchFamily="18" charset="0"/>
                <a:cs typeface="Times New Roman" panose="02020603050405020304" pitchFamily="18" charset="0"/>
              </a:rPr>
              <a:t>çocuğun dikkatini </a:t>
            </a:r>
            <a:r>
              <a:rPr lang="tr-TR" sz="2300" dirty="0">
                <a:latin typeface="Times New Roman" panose="02020603050405020304" pitchFamily="18" charset="0"/>
                <a:cs typeface="Times New Roman" panose="02020603050405020304" pitchFamily="18" charset="0"/>
              </a:rPr>
              <a:t>arttırmak ve derse ilgisini sürdürmek için, verilen yönergeler açık ve anlaşılır </a:t>
            </a:r>
            <a:r>
              <a:rPr lang="tr-TR" sz="2300" dirty="0" smtClean="0">
                <a:latin typeface="Times New Roman" panose="02020603050405020304" pitchFamily="18" charset="0"/>
                <a:cs typeface="Times New Roman" panose="02020603050405020304" pitchFamily="18" charset="0"/>
              </a:rPr>
              <a:t>biçimde olmalıdır</a:t>
            </a:r>
            <a:r>
              <a:rPr lang="tr-TR" sz="2300" dirty="0">
                <a:latin typeface="Times New Roman" panose="02020603050405020304" pitchFamily="18" charset="0"/>
                <a:cs typeface="Times New Roman" panose="02020603050405020304" pitchFamily="18" charset="0"/>
              </a:rPr>
              <a:t>. </a:t>
            </a:r>
            <a:r>
              <a:rPr lang="tr-TR" sz="2300" dirty="0" err="1">
                <a:latin typeface="Times New Roman" panose="02020603050405020304" pitchFamily="18" charset="0"/>
                <a:cs typeface="Times New Roman" panose="02020603050405020304" pitchFamily="18" charset="0"/>
              </a:rPr>
              <a:t>Örn</a:t>
            </a:r>
            <a:r>
              <a:rPr lang="tr-TR" sz="2300" dirty="0">
                <a:latin typeface="Times New Roman" panose="02020603050405020304" pitchFamily="18" charset="0"/>
                <a:cs typeface="Times New Roman" panose="02020603050405020304" pitchFamily="18" charset="0"/>
              </a:rPr>
              <a:t>; “şimdi matematik kitabını aç, 25.sayfadaki 6‟dan 10‟a kadar olan soruları yap” </a:t>
            </a:r>
            <a:r>
              <a:rPr lang="tr-TR" sz="2300" dirty="0" smtClean="0">
                <a:latin typeface="Times New Roman" panose="02020603050405020304" pitchFamily="18" charset="0"/>
                <a:cs typeface="Times New Roman" panose="02020603050405020304" pitchFamily="18" charset="0"/>
              </a:rPr>
              <a:t>gibi birden </a:t>
            </a:r>
            <a:r>
              <a:rPr lang="tr-TR" sz="2300" dirty="0">
                <a:latin typeface="Times New Roman" panose="02020603050405020304" pitchFamily="18" charset="0"/>
                <a:cs typeface="Times New Roman" panose="02020603050405020304" pitchFamily="18" charset="0"/>
              </a:rPr>
              <a:t>fazla eylem içeren yönerge, bir seferde art arda verilmemelidir.</a:t>
            </a:r>
          </a:p>
          <a:p>
            <a:pPr>
              <a:buFont typeface="Wingdings" panose="05000000000000000000" pitchFamily="2" charset="2"/>
              <a:buChar char="Ø"/>
            </a:pPr>
            <a:r>
              <a:rPr lang="tr-TR" sz="2300" dirty="0" smtClean="0">
                <a:latin typeface="Times New Roman" panose="02020603050405020304" pitchFamily="18" charset="0"/>
                <a:cs typeface="Times New Roman" panose="02020603050405020304" pitchFamily="18" charset="0"/>
              </a:rPr>
              <a:t>Dikkatinin </a:t>
            </a:r>
            <a:r>
              <a:rPr lang="tr-TR" sz="2300" dirty="0">
                <a:latin typeface="Times New Roman" panose="02020603050405020304" pitchFamily="18" charset="0"/>
                <a:cs typeface="Times New Roman" panose="02020603050405020304" pitchFamily="18" charset="0"/>
              </a:rPr>
              <a:t>dağıldığı hissedildiğinde çocukla bireysel iletişime girmek yararlı olur. </a:t>
            </a:r>
            <a:r>
              <a:rPr lang="tr-TR" sz="2300" dirty="0" smtClean="0">
                <a:latin typeface="Times New Roman" panose="02020603050405020304" pitchFamily="18" charset="0"/>
                <a:cs typeface="Times New Roman" panose="02020603050405020304" pitchFamily="18" charset="0"/>
              </a:rPr>
              <a:t>Yanına gitmek</a:t>
            </a:r>
            <a:r>
              <a:rPr lang="tr-TR" sz="2300" dirty="0">
                <a:latin typeface="Times New Roman" panose="02020603050405020304" pitchFamily="18" charset="0"/>
                <a:cs typeface="Times New Roman" panose="02020603050405020304" pitchFamily="18" charset="0"/>
              </a:rPr>
              <a:t>, göz göze gelmek, yavaşça omzuna dokunmak, yer değişikliği veya hareket ile </a:t>
            </a:r>
            <a:r>
              <a:rPr lang="tr-TR" sz="2300" dirty="0" smtClean="0">
                <a:latin typeface="Times New Roman" panose="02020603050405020304" pitchFamily="18" charset="0"/>
                <a:cs typeface="Times New Roman" panose="02020603050405020304" pitchFamily="18" charset="0"/>
              </a:rPr>
              <a:t>öğrencinin dağılan </a:t>
            </a:r>
            <a:r>
              <a:rPr lang="tr-TR" sz="2300" dirty="0">
                <a:latin typeface="Times New Roman" panose="02020603050405020304" pitchFamily="18" charset="0"/>
                <a:cs typeface="Times New Roman" panose="02020603050405020304" pitchFamily="18" charset="0"/>
              </a:rPr>
              <a:t>dikkatini yeniden odaklamaya çalışmak işlevsel </a:t>
            </a:r>
            <a:r>
              <a:rPr lang="tr-TR" sz="2300" dirty="0" smtClean="0">
                <a:latin typeface="Times New Roman" panose="02020603050405020304" pitchFamily="18" charset="0"/>
                <a:cs typeface="Times New Roman" panose="02020603050405020304" pitchFamily="18" charset="0"/>
              </a:rPr>
              <a:t>olacaktır</a:t>
            </a:r>
            <a:endParaRPr lang="tr-TR" sz="23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300" dirty="0" smtClean="0">
                <a:latin typeface="Times New Roman" panose="02020603050405020304" pitchFamily="18" charset="0"/>
                <a:cs typeface="Times New Roman" panose="02020603050405020304" pitchFamily="18" charset="0"/>
              </a:rPr>
              <a:t>Okunan </a:t>
            </a:r>
            <a:r>
              <a:rPr lang="tr-TR" sz="2300" dirty="0">
                <a:latin typeface="Times New Roman" panose="02020603050405020304" pitchFamily="18" charset="0"/>
                <a:cs typeface="Times New Roman" panose="02020603050405020304" pitchFamily="18" charset="0"/>
              </a:rPr>
              <a:t>bir parçayı izleme sırasında oluşan satır takibinde zorlanma, satır atlama </a:t>
            </a:r>
            <a:r>
              <a:rPr lang="tr-TR" sz="2300" dirty="0" smtClean="0">
                <a:latin typeface="Times New Roman" panose="02020603050405020304" pitchFamily="18" charset="0"/>
                <a:cs typeface="Times New Roman" panose="02020603050405020304" pitchFamily="18" charset="0"/>
              </a:rPr>
              <a:t>gibi problemleri </a:t>
            </a:r>
            <a:r>
              <a:rPr lang="tr-TR" sz="2300" dirty="0">
                <a:latin typeface="Times New Roman" panose="02020603050405020304" pitchFamily="18" charset="0"/>
                <a:cs typeface="Times New Roman" panose="02020603050405020304" pitchFamily="18" charset="0"/>
              </a:rPr>
              <a:t>gidermek için öğrencinin parmağıyla ya da kitap ayracı, kart gibi materyallerle yazı </a:t>
            </a:r>
            <a:r>
              <a:rPr lang="tr-TR" sz="2300" dirty="0" smtClean="0">
                <a:latin typeface="Times New Roman" panose="02020603050405020304" pitchFamily="18" charset="0"/>
                <a:cs typeface="Times New Roman" panose="02020603050405020304" pitchFamily="18" charset="0"/>
              </a:rPr>
              <a:t>takibi yapmasını </a:t>
            </a:r>
            <a:r>
              <a:rPr lang="tr-TR" sz="2300" dirty="0">
                <a:latin typeface="Times New Roman" panose="02020603050405020304" pitchFamily="18" charset="0"/>
                <a:cs typeface="Times New Roman" panose="02020603050405020304" pitchFamily="18" charset="0"/>
              </a:rPr>
              <a:t>destekleyin.</a:t>
            </a: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3777094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640960" cy="504056"/>
          </a:xfrm>
        </p:spPr>
        <p:txBody>
          <a:bodyPr/>
          <a:lstStyle/>
          <a:p>
            <a:pPr marL="0" indent="0" algn="ctr">
              <a:buNone/>
            </a:pPr>
            <a:r>
              <a:rPr lang="tr-TR" sz="2800" dirty="0">
                <a:solidFill>
                  <a:srgbClr val="FF0000"/>
                </a:solidFill>
                <a:effectLst/>
              </a:rPr>
              <a:t>Hareket ihtiyacını Giderin</a:t>
            </a:r>
          </a:p>
        </p:txBody>
      </p:sp>
      <p:sp>
        <p:nvSpPr>
          <p:cNvPr id="3" name="İçerik Yer Tutucusu 2"/>
          <p:cNvSpPr>
            <a:spLocks noGrp="1"/>
          </p:cNvSpPr>
          <p:nvPr>
            <p:ph sz="quarter" idx="13"/>
          </p:nvPr>
        </p:nvSpPr>
        <p:spPr>
          <a:xfrm>
            <a:off x="179512" y="1628800"/>
            <a:ext cx="8712968" cy="5229200"/>
          </a:xfrm>
        </p:spPr>
        <p:txBody>
          <a:bodyPr>
            <a:noAutofit/>
          </a:bodyPr>
          <a:lstStyle/>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Eğer </a:t>
            </a:r>
            <a:r>
              <a:rPr lang="tr-TR" sz="2400" dirty="0">
                <a:latin typeface="Times New Roman" panose="02020603050405020304" pitchFamily="18" charset="0"/>
                <a:cs typeface="Times New Roman" panose="02020603050405020304" pitchFamily="18" charset="0"/>
              </a:rPr>
              <a:t>öğrenciniz hareketli bir öğrenciyse, fiziksel hareket ihtiyacını gidermek için </a:t>
            </a:r>
            <a:r>
              <a:rPr lang="tr-TR" sz="2400" dirty="0" smtClean="0">
                <a:latin typeface="Times New Roman" panose="02020603050405020304" pitchFamily="18" charset="0"/>
                <a:cs typeface="Times New Roman" panose="02020603050405020304" pitchFamily="18" charset="0"/>
              </a:rPr>
              <a:t>öğrenciye verilen </a:t>
            </a:r>
            <a:r>
              <a:rPr lang="tr-TR" sz="2400" dirty="0">
                <a:latin typeface="Times New Roman" panose="02020603050405020304" pitchFamily="18" charset="0"/>
                <a:cs typeface="Times New Roman" panose="02020603050405020304" pitchFamily="18" charset="0"/>
              </a:rPr>
              <a:t>fırsatlar öğrencinin aşırı hareketliliğini azaltarak dikkatinin dağılmasını da önleyecektir. </a:t>
            </a:r>
            <a:r>
              <a:rPr lang="tr-TR" sz="2400" dirty="0" err="1" smtClean="0">
                <a:latin typeface="Times New Roman" panose="02020603050405020304" pitchFamily="18" charset="0"/>
                <a:cs typeface="Times New Roman" panose="02020603050405020304" pitchFamily="18" charset="0"/>
              </a:rPr>
              <a:t>Örn;tahtayı</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silmek, ders sırasında kullanılan materyalleri toplamak, kalem açmak </a:t>
            </a:r>
            <a:r>
              <a:rPr lang="tr-TR" sz="2400" dirty="0" err="1">
                <a:latin typeface="Times New Roman" panose="02020603050405020304" pitchFamily="18" charset="0"/>
                <a:cs typeface="Times New Roman" panose="02020603050405020304" pitchFamily="18" charset="0"/>
              </a:rPr>
              <a:t>vs</a:t>
            </a:r>
            <a:r>
              <a:rPr lang="tr-TR"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Hareketli </a:t>
            </a:r>
            <a:r>
              <a:rPr lang="tr-TR" sz="2400" dirty="0">
                <a:latin typeface="Times New Roman" panose="02020603050405020304" pitchFamily="18" charset="0"/>
                <a:cs typeface="Times New Roman" panose="02020603050405020304" pitchFamily="18" charset="0"/>
              </a:rPr>
              <a:t>öğrenciler için, sınıf içinde farklı yerlerde iki ayrı oturma düzeni </a:t>
            </a:r>
            <a:r>
              <a:rPr lang="tr-TR" sz="2400" dirty="0" smtClean="0">
                <a:latin typeface="Times New Roman" panose="02020603050405020304" pitchFamily="18" charset="0"/>
                <a:cs typeface="Times New Roman" panose="02020603050405020304" pitchFamily="18" charset="0"/>
              </a:rPr>
              <a:t>belirleyin Hareket </a:t>
            </a:r>
            <a:r>
              <a:rPr lang="tr-TR" sz="2400" dirty="0">
                <a:latin typeface="Times New Roman" panose="02020603050405020304" pitchFamily="18" charset="0"/>
                <a:cs typeface="Times New Roman" panose="02020603050405020304" pitchFamily="18" charset="0"/>
              </a:rPr>
              <a:t>ihtiyacı olunca birinden diğerine geçmesine izin verin.</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Öğrencinin aşırı hareketliliğine bağlı olarak gerçekleşen ellerin ve ayakların kıpır </a:t>
            </a:r>
            <a:r>
              <a:rPr lang="tr-TR" sz="2400" dirty="0" smtClean="0">
                <a:latin typeface="Times New Roman" panose="02020603050405020304" pitchFamily="18" charset="0"/>
                <a:cs typeface="Times New Roman" panose="02020603050405020304" pitchFamily="18" charset="0"/>
              </a:rPr>
              <a:t>kıpır olması </a:t>
            </a:r>
            <a:r>
              <a:rPr lang="tr-TR" sz="2400" dirty="0">
                <a:latin typeface="Times New Roman" panose="02020603050405020304" pitchFamily="18" charset="0"/>
                <a:cs typeface="Times New Roman" panose="02020603050405020304" pitchFamily="18" charset="0"/>
              </a:rPr>
              <a:t>durumunu diğer öğrencileri rahatsız etmediği sürece görmezden gelin(Parmakları ile </a:t>
            </a:r>
            <a:r>
              <a:rPr lang="tr-TR" sz="2400" dirty="0" smtClean="0">
                <a:latin typeface="Times New Roman" panose="02020603050405020304" pitchFamily="18" charset="0"/>
                <a:cs typeface="Times New Roman" panose="02020603050405020304" pitchFamily="18" charset="0"/>
              </a:rPr>
              <a:t>sıraya hafifçe </a:t>
            </a:r>
            <a:r>
              <a:rPr lang="tr-TR" sz="2400" dirty="0">
                <a:latin typeface="Times New Roman" panose="02020603050405020304" pitchFamily="18" charset="0"/>
                <a:cs typeface="Times New Roman" panose="02020603050405020304" pitchFamily="18" charset="0"/>
              </a:rPr>
              <a:t>vurma, sıranın üstünde kağıt parçaları ile oynama, küçük objelerle oynama, karalama </a:t>
            </a:r>
            <a:r>
              <a:rPr lang="tr-TR" sz="2400" dirty="0" smtClean="0">
                <a:latin typeface="Times New Roman" panose="02020603050405020304" pitchFamily="18" charset="0"/>
                <a:cs typeface="Times New Roman" panose="02020603050405020304" pitchFamily="18" charset="0"/>
              </a:rPr>
              <a:t>yapma ayaklarını </a:t>
            </a:r>
            <a:r>
              <a:rPr lang="tr-TR" sz="2400" dirty="0">
                <a:latin typeface="Times New Roman" panose="02020603050405020304" pitchFamily="18" charset="0"/>
                <a:cs typeface="Times New Roman" panose="02020603050405020304" pitchFamily="18" charset="0"/>
              </a:rPr>
              <a:t>sallama gibi…)</a:t>
            </a: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23648363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712968" cy="576064"/>
          </a:xfrm>
        </p:spPr>
        <p:txBody>
          <a:bodyPr/>
          <a:lstStyle/>
          <a:p>
            <a:pPr marL="0" indent="0" algn="ctr">
              <a:buNone/>
            </a:pPr>
            <a:r>
              <a:rPr lang="tr-TR" sz="2800" dirty="0">
                <a:solidFill>
                  <a:srgbClr val="FF0000"/>
                </a:solidFill>
                <a:effectLst/>
              </a:rPr>
              <a:t>Derse katılımı</a:t>
            </a:r>
          </a:p>
        </p:txBody>
      </p:sp>
      <p:sp>
        <p:nvSpPr>
          <p:cNvPr id="3" name="İçerik Yer Tutucusu 2"/>
          <p:cNvSpPr>
            <a:spLocks noGrp="1"/>
          </p:cNvSpPr>
          <p:nvPr>
            <p:ph sz="quarter" idx="13"/>
          </p:nvPr>
        </p:nvSpPr>
        <p:spPr>
          <a:xfrm>
            <a:off x="179512" y="1628800"/>
            <a:ext cx="8712968" cy="5229200"/>
          </a:xfrm>
        </p:spPr>
        <p:txBody>
          <a:bodyPr>
            <a:noAutofit/>
          </a:bodyPr>
          <a:lstStyle/>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Bu çocuklar, öğrenme stratejileri oluşturmakta ve problem çözme becerileri geliştirmekte zorluk çekerler. Öğrenciye etkili öğrenme stratejilerini ve bu stratejilerin derslerde kullanımını öğretin.</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Özel öğrenme güçlüğü olan bireyler için öğrenimleri sırasında belirlenen hedeflere ulaşmaları ve başarı duygusunu yaşamaları önemlidir. Etkinlikler, eğitim araç ve gereçleri bireyin gelişim özelliğine ve ilgisine uygun olarak kolaydan zora, resimden yazıya doğru hazırlanmalıdır. Etkinliklere başlarken bireyin dikkatini toplamaya yönelik giriş yapılmalıdır.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Çoğu öğrenci utandıkları için soru sormaz. Soru sormak ve tekrarlamak için kendilerini rahat hissetmelerini sağlayın.</a:t>
            </a:r>
          </a:p>
          <a:p>
            <a:pPr lvl="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Bilgiyi </a:t>
            </a:r>
            <a:r>
              <a:rPr lang="tr-TR" sz="2400" dirty="0">
                <a:latin typeface="Times New Roman" panose="02020603050405020304" pitchFamily="18" charset="0"/>
                <a:cs typeface="Times New Roman" panose="02020603050405020304" pitchFamily="18" charset="0"/>
              </a:rPr>
              <a:t>veya yönergeyi tekrar ettiğinizde sakin ve güven veren bir sesle konuşun.</a:t>
            </a:r>
          </a:p>
          <a:p>
            <a:pPr marL="45720" indent="0">
              <a:buNone/>
            </a:pP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26355253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640960" cy="576064"/>
          </a:xfrm>
        </p:spPr>
        <p:txBody>
          <a:bodyPr/>
          <a:lstStyle/>
          <a:p>
            <a:pPr marL="0" indent="0" algn="ctr">
              <a:buNone/>
            </a:pPr>
            <a:r>
              <a:rPr lang="tr-TR" sz="2800" dirty="0">
                <a:solidFill>
                  <a:srgbClr val="FF0000"/>
                </a:solidFill>
                <a:effectLst/>
              </a:rPr>
              <a:t>Derse katılımı</a:t>
            </a:r>
          </a:p>
        </p:txBody>
      </p:sp>
      <p:sp>
        <p:nvSpPr>
          <p:cNvPr id="3" name="İçerik Yer Tutucusu 2"/>
          <p:cNvSpPr>
            <a:spLocks noGrp="1"/>
          </p:cNvSpPr>
          <p:nvPr>
            <p:ph sz="quarter" idx="13"/>
          </p:nvPr>
        </p:nvSpPr>
        <p:spPr>
          <a:xfrm>
            <a:off x="179512" y="1628800"/>
            <a:ext cx="8712968" cy="5229200"/>
          </a:xfrm>
        </p:spPr>
        <p:txBody>
          <a:bodyPr>
            <a:noAutofit/>
          </a:bodyPr>
          <a:lstStyle/>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Sınıfta o derste anlatılacak, öğrenilecek konular hakkında bilgi verilmeli ve dersin sonunda öğrenilen konuların özeti yapılarak, öğrencinin konuları kısa süreli hafızadan, uzun süreli hafızaya aktarmasına olanak verilmelidir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Öğrencinin sessiz olarak-sesliye göre- daha iyi okuyup okumadığını belirleyin. Öğrenci sınıfta yüksek sesle okumaya teşvik edilmemeli veya öğrencinin kendi seçeceği bir okuma parçasını evde çalıştıktan sonra okuması sağlanmalıdır.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Öğrenciden okuyamayacağı kadar zor bir konu veya kitap okunması istenmemelidir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.Konuları bölüm ve alt bölüm başlıklarına ayırarak öğrencinin dikkatini çekin. Başlık, ana fikri ve materyalin nasıl organize edileceğini öğretir.</a:t>
            </a:r>
          </a:p>
          <a:p>
            <a:pPr marL="45720" indent="0">
              <a:buNone/>
            </a:pP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16704905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712968" cy="648072"/>
          </a:xfrm>
        </p:spPr>
        <p:txBody>
          <a:bodyPr/>
          <a:lstStyle/>
          <a:p>
            <a:pPr marL="0" indent="0" algn="ctr">
              <a:buNone/>
            </a:pPr>
            <a:r>
              <a:rPr lang="tr-TR" sz="2800" dirty="0">
                <a:solidFill>
                  <a:srgbClr val="FF0000"/>
                </a:solidFill>
                <a:effectLst/>
              </a:rPr>
              <a:t>Derse katılımı</a:t>
            </a:r>
          </a:p>
        </p:txBody>
      </p:sp>
      <p:sp>
        <p:nvSpPr>
          <p:cNvPr id="3" name="İçerik Yer Tutucusu 2"/>
          <p:cNvSpPr>
            <a:spLocks noGrp="1"/>
          </p:cNvSpPr>
          <p:nvPr>
            <p:ph sz="quarter" idx="13"/>
          </p:nvPr>
        </p:nvSpPr>
        <p:spPr>
          <a:xfrm>
            <a:off x="179512" y="1628800"/>
            <a:ext cx="8712968" cy="5229200"/>
          </a:xfrm>
        </p:spPr>
        <p:txBody>
          <a:bodyPr>
            <a:noAutofit/>
          </a:bodyPr>
          <a:lstStyle/>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Yeniden okuma aşaması sırasında kolaylık sağlaması için, konunun önemli yerlerinin altının çizilmesine ya da not edilmesine destek verin.</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Öğrencinin kim, ne zaman, nerede, nasıl ve niçin detaylarına odaklanmasını ve bu anahtar kelimelerle düşüncelerini organize etmesini sağlayın.</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Bilgiler arasında ilişki kurmayı sağlayın. Konuların kendinden önce ve sonra gelen konularla ilişkisini kurun.</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Öğrencilerin matematik problemlerindeki çözüm yollarını sözel olarak ifade etmeleri veya problemleri zihinden çözmeleri teşvik edilmelidir</a:t>
            </a: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17898923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640960" cy="576064"/>
          </a:xfrm>
        </p:spPr>
        <p:txBody>
          <a:bodyPr/>
          <a:lstStyle/>
          <a:p>
            <a:pPr marL="0" indent="0" algn="ctr">
              <a:buNone/>
            </a:pPr>
            <a:r>
              <a:rPr lang="tr-TR" sz="2800" dirty="0">
                <a:solidFill>
                  <a:srgbClr val="FF0000"/>
                </a:solidFill>
                <a:effectLst/>
              </a:rPr>
              <a:t>Ödevler</a:t>
            </a:r>
          </a:p>
        </p:txBody>
      </p:sp>
      <p:sp>
        <p:nvSpPr>
          <p:cNvPr id="3" name="İçerik Yer Tutucusu 2"/>
          <p:cNvSpPr>
            <a:spLocks noGrp="1"/>
          </p:cNvSpPr>
          <p:nvPr>
            <p:ph sz="quarter" idx="13"/>
          </p:nvPr>
        </p:nvSpPr>
        <p:spPr>
          <a:xfrm>
            <a:off x="179512" y="1628800"/>
            <a:ext cx="8712968" cy="5229200"/>
          </a:xfrm>
        </p:spPr>
        <p:txBody>
          <a:bodyPr>
            <a:noAutofit/>
          </a:bodyPr>
          <a:lstStyle/>
          <a:p>
            <a:pPr lvl="0">
              <a:buFont typeface="Wingdings" panose="05000000000000000000" pitchFamily="2" charset="2"/>
              <a:buChar char="Ø"/>
            </a:pPr>
            <a:r>
              <a:rPr lang="tr-TR" sz="2400" dirty="0"/>
              <a:t> </a:t>
            </a:r>
            <a:r>
              <a:rPr lang="tr-TR" sz="2300" dirty="0">
                <a:latin typeface="Times New Roman" panose="02020603050405020304" pitchFamily="18" charset="0"/>
                <a:cs typeface="Times New Roman" panose="02020603050405020304" pitchFamily="18" charset="0"/>
              </a:rPr>
              <a:t>Derste anlatılan konuların, yapılan çalışmaların öğrenciye yazılı olarak verilmesine dikkat edilmeli, sözlü ifadelerle yetinilmemelidir.</a:t>
            </a:r>
          </a:p>
          <a:p>
            <a:pPr lvl="0">
              <a:buFont typeface="Wingdings" panose="05000000000000000000" pitchFamily="2" charset="2"/>
              <a:buChar char="Ø"/>
            </a:pPr>
            <a:r>
              <a:rPr lang="tr-TR" sz="2300" dirty="0">
                <a:latin typeface="Times New Roman" panose="02020603050405020304" pitchFamily="18" charset="0"/>
                <a:cs typeface="Times New Roman" panose="02020603050405020304" pitchFamily="18" charset="0"/>
              </a:rPr>
              <a:t> Ödev verildiği zaman öğrencinin ödevini defterine doğru bir şekilde aktarıp aktarmadığı kontrol edilmelidir.</a:t>
            </a:r>
          </a:p>
          <a:p>
            <a:pPr lvl="0">
              <a:buFont typeface="Wingdings" panose="05000000000000000000" pitchFamily="2" charset="2"/>
              <a:buChar char="Ø"/>
            </a:pPr>
            <a:r>
              <a:rPr lang="tr-TR" sz="2300" dirty="0">
                <a:latin typeface="Times New Roman" panose="02020603050405020304" pitchFamily="18" charset="0"/>
                <a:cs typeface="Times New Roman" panose="02020603050405020304" pitchFamily="18" charset="0"/>
              </a:rPr>
              <a:t>Ödevleri sıkıcı ve monoton olmaktan çıkarıp, canlı ve ilgi çekici bir görevle birleştirmek önemlidir. Ayrıca verilen ödevlere belli bir zaman sınırı konmalıdır.</a:t>
            </a:r>
          </a:p>
          <a:p>
            <a:pPr lvl="0">
              <a:buFont typeface="Wingdings" panose="05000000000000000000" pitchFamily="2" charset="2"/>
              <a:buChar char="Ø"/>
            </a:pPr>
            <a:r>
              <a:rPr lang="tr-TR" sz="2300" dirty="0">
                <a:latin typeface="Times New Roman" panose="02020603050405020304" pitchFamily="18" charset="0"/>
                <a:cs typeface="Times New Roman" panose="02020603050405020304" pitchFamily="18" charset="0"/>
              </a:rPr>
              <a:t>Ödevleri başarabileceği ölçüler içinde verebilir</a:t>
            </a:r>
            <a:r>
              <a:rPr lang="tr-TR" sz="2300" b="1" dirty="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böylece zorlamanın etkisini azaltarak, adım adım kolaydan zora geçişi sağlayabilirsiniz. Başarmasını sağlayacak ödevler ile öğrencinin başarı duygusunu yaşaması sağlanabilir.</a:t>
            </a:r>
          </a:p>
          <a:p>
            <a:pPr lvl="0">
              <a:buFont typeface="Wingdings" panose="05000000000000000000" pitchFamily="2" charset="2"/>
              <a:buChar char="Ø"/>
            </a:pPr>
            <a:r>
              <a:rPr lang="tr-TR" sz="2300" dirty="0">
                <a:latin typeface="Times New Roman" panose="02020603050405020304" pitchFamily="18" charset="0"/>
                <a:cs typeface="Times New Roman" panose="02020603050405020304" pitchFamily="18" charset="0"/>
              </a:rPr>
              <a:t> Öğrencinize ve ailesine akşam yemeğinden önce ev ödevini tamamlamasını önerin.</a:t>
            </a:r>
          </a:p>
          <a:p>
            <a:pPr marL="45720" indent="0">
              <a:buNone/>
            </a:pP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2322945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1196752"/>
            <a:ext cx="8964488" cy="6912768"/>
          </a:xfrm>
        </p:spPr>
        <p:txBody>
          <a:bodyPr>
            <a:normAutofit/>
          </a:bodyPr>
          <a:lstStyle/>
          <a:p>
            <a:pPr>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ÖÖG bireyin okuma, yazma, konuşma, heceleme, matematiksel işlemleri yapma ve mantık yürütme becerilerini etkileyebilmektedir</a:t>
            </a: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Ayrıca ÖÖG olan birey; dikkat, hafıza, koordinasyon, sosyal beceriler ve duygusal olgunlaşma alanlarında sorun yaşayabilmektedir</a:t>
            </a:r>
            <a:r>
              <a:rPr lang="tr-TR" sz="2400" dirty="0" smtClean="0">
                <a:latin typeface="Times New Roman" panose="02020603050405020304" pitchFamily="18" charset="0"/>
                <a:cs typeface="Times New Roman" panose="02020603050405020304" pitchFamily="18" charset="0"/>
              </a:rPr>
              <a:t>.</a:t>
            </a:r>
          </a:p>
          <a:p>
            <a:pPr marL="45720" indent="0">
              <a:buNone/>
            </a:pP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197289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052736"/>
            <a:ext cx="8496944" cy="576064"/>
          </a:xfrm>
        </p:spPr>
        <p:txBody>
          <a:bodyPr/>
          <a:lstStyle/>
          <a:p>
            <a:pPr marL="0" indent="0" algn="ctr">
              <a:buNone/>
            </a:pPr>
            <a:r>
              <a:rPr lang="tr-TR" sz="2800" dirty="0">
                <a:solidFill>
                  <a:srgbClr val="FF0000"/>
                </a:solidFill>
                <a:effectLst/>
              </a:rPr>
              <a:t>Başarının değerlendirilmesi</a:t>
            </a:r>
            <a:endParaRPr lang="tr-TR" sz="2800" dirty="0">
              <a:solidFill>
                <a:srgbClr val="FF0000"/>
              </a:solidFill>
            </a:endParaRPr>
          </a:p>
        </p:txBody>
      </p:sp>
      <p:sp>
        <p:nvSpPr>
          <p:cNvPr id="3" name="İçerik Yer Tutucusu 2"/>
          <p:cNvSpPr>
            <a:spLocks noGrp="1"/>
          </p:cNvSpPr>
          <p:nvPr>
            <p:ph sz="quarter" idx="13"/>
          </p:nvPr>
        </p:nvSpPr>
        <p:spPr>
          <a:xfrm>
            <a:off x="179512" y="1628800"/>
            <a:ext cx="8712968" cy="5229200"/>
          </a:xfrm>
        </p:spPr>
        <p:txBody>
          <a:bodyPr>
            <a:noAutofit/>
          </a:bodyPr>
          <a:lstStyle/>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Bilgiyi kazanıp kazanmadığını sınamanın en iyi yolu, daha iyi öğrendiği yöntemden faydalanmaktır. ÖÖG olan çocukların bazıları işiterek, bazıları görerek daha kolay öğrenmektedirler.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Başarıları değerlendirilirken, mümkün olduğunca sınavları, çoktan seçmeli hazırlamaya ya da sözlü sınavlarla değerlendirme yapmaya özen gösterin.</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Sınavlarda ÖÖG olan çocuklara daha uzun süre verilmelidir. Ya da onlara verilen metinler mümkün olduğunca kısa tutulmalıdır.</a:t>
            </a:r>
          </a:p>
          <a:p>
            <a:pPr lvl="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Öğrencileri sınav sırasında yönergeleri doğru okuması için uyarın ve yönergeye ait anahtar kelimelerin altını çizin ya da fosforlu kalemlerle üstünü çizin.</a:t>
            </a:r>
          </a:p>
          <a:p>
            <a:endParaRPr lang="tr-TR" sz="2400" dirty="0">
              <a:latin typeface="Times New Roman" panose="02020603050405020304" pitchFamily="18" charset="0"/>
              <a:cs typeface="Times New Roman" panose="02020603050405020304" pitchFamily="18" charset="0"/>
            </a:endParaRPr>
          </a:p>
          <a:p>
            <a:pPr marL="45720" indent="0">
              <a:buNone/>
            </a:pPr>
            <a:endParaRPr lang="tr-TR" sz="2400" dirty="0"/>
          </a:p>
          <a:p>
            <a:pPr marL="45720" lvl="0" indent="0">
              <a:buNone/>
            </a:pPr>
            <a:endParaRPr lang="tr-TR" sz="2400" dirty="0"/>
          </a:p>
        </p:txBody>
      </p:sp>
    </p:spTree>
    <p:extLst>
      <p:ext uri="{BB962C8B-B14F-4D97-AF65-F5344CB8AC3E}">
        <p14:creationId xmlns:p14="http://schemas.microsoft.com/office/powerpoint/2010/main" xmlns="" val="284401312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5616" y="404664"/>
            <a:ext cx="6512511" cy="1143000"/>
          </a:xfrm>
        </p:spPr>
        <p:txBody>
          <a:bodyPr/>
          <a:lstStyle/>
          <a:p>
            <a:pPr marL="0" indent="0" algn="ctr">
              <a:buNone/>
            </a:pPr>
            <a:r>
              <a:rPr lang="tr-TR" b="1" dirty="0">
                <a:solidFill>
                  <a:srgbClr val="C00000"/>
                </a:solidFill>
              </a:rPr>
              <a:t>Bakış Açısı : </a:t>
            </a:r>
            <a:r>
              <a:rPr lang="tr-TR" b="1" dirty="0" smtClean="0">
                <a:solidFill>
                  <a:srgbClr val="C00000"/>
                </a:solidFill>
              </a:rPr>
              <a:t>Öğretmen</a:t>
            </a:r>
            <a:endParaRPr lang="tr-TR" dirty="0"/>
          </a:p>
        </p:txBody>
      </p:sp>
      <p:sp>
        <p:nvSpPr>
          <p:cNvPr id="3" name="İçerik Yer Tutucusu 2"/>
          <p:cNvSpPr>
            <a:spLocks noGrp="1"/>
          </p:cNvSpPr>
          <p:nvPr>
            <p:ph idx="4294967295"/>
          </p:nvPr>
        </p:nvSpPr>
        <p:spPr>
          <a:xfrm>
            <a:off x="251520" y="1700808"/>
            <a:ext cx="8229600" cy="4525963"/>
          </a:xfrm>
          <a:prstGeom prst="rect">
            <a:avLst/>
          </a:prstGeom>
        </p:spPr>
        <p:txBody>
          <a:bodyPr/>
          <a:lstStyle/>
          <a:p>
            <a:r>
              <a:rPr lang="tr-TR" dirty="0" smtClean="0"/>
              <a:t>Neden bu çocuk garip davranıyor.</a:t>
            </a:r>
          </a:p>
          <a:p>
            <a:r>
              <a:rPr lang="tr-TR" dirty="0" smtClean="0"/>
              <a:t>Aslında yaramazlıktan yapmıyor.</a:t>
            </a:r>
          </a:p>
          <a:p>
            <a:r>
              <a:rPr lang="tr-TR" dirty="0" smtClean="0"/>
              <a:t>Aslında bir şeyi yok ailesi ilgisiz.</a:t>
            </a:r>
          </a:p>
          <a:p>
            <a:r>
              <a:rPr lang="tr-TR" dirty="0" smtClean="0"/>
              <a:t>Bu çocukla ilgilenemem.</a:t>
            </a:r>
          </a:p>
          <a:p>
            <a:r>
              <a:rPr lang="tr-TR" dirty="0" smtClean="0"/>
              <a:t>Diğer çocukları boş veremem.</a:t>
            </a:r>
          </a:p>
          <a:p>
            <a:r>
              <a:rPr lang="tr-TR" dirty="0" smtClean="0"/>
              <a:t>Bu çocuklara özgü okul yok mu?</a:t>
            </a:r>
            <a:endParaRPr lang="tr-TR" dirty="0"/>
          </a:p>
        </p:txBody>
      </p:sp>
    </p:spTree>
    <p:extLst>
      <p:ext uri="{BB962C8B-B14F-4D97-AF65-F5344CB8AC3E}">
        <p14:creationId xmlns:p14="http://schemas.microsoft.com/office/powerpoint/2010/main" xmlns="" val="2334587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1680" y="404664"/>
            <a:ext cx="5688633" cy="792088"/>
          </a:xfrm>
        </p:spPr>
        <p:txBody>
          <a:bodyPr/>
          <a:lstStyle/>
          <a:p>
            <a:pPr marL="0" indent="0" algn="ctr">
              <a:buNone/>
            </a:pPr>
            <a:r>
              <a:rPr lang="tr-TR" b="1" dirty="0" smtClean="0">
                <a:solidFill>
                  <a:srgbClr val="C00000"/>
                </a:solidFill>
              </a:rPr>
              <a:t>Bakış Açısı : Aile</a:t>
            </a:r>
            <a:endParaRPr lang="tr-TR" b="1" dirty="0">
              <a:solidFill>
                <a:srgbClr val="C00000"/>
              </a:solidFill>
            </a:endParaRPr>
          </a:p>
        </p:txBody>
      </p:sp>
      <p:sp>
        <p:nvSpPr>
          <p:cNvPr id="3" name="İçerik Yer Tutucusu 2"/>
          <p:cNvSpPr>
            <a:spLocks noGrp="1"/>
          </p:cNvSpPr>
          <p:nvPr>
            <p:ph idx="4294967295"/>
          </p:nvPr>
        </p:nvSpPr>
        <p:spPr>
          <a:xfrm>
            <a:off x="251520" y="1844824"/>
            <a:ext cx="8229600" cy="3129211"/>
          </a:xfrm>
          <a:prstGeom prst="rect">
            <a:avLst/>
          </a:prstGeom>
        </p:spPr>
        <p:txBody>
          <a:bodyPr/>
          <a:lstStyle/>
          <a:p>
            <a:pPr marL="0" indent="0">
              <a:buNone/>
            </a:pPr>
            <a:r>
              <a:rPr lang="tr-TR" dirty="0" smtClean="0"/>
              <a:t>Aslında çok fark yok.</a:t>
            </a:r>
          </a:p>
          <a:p>
            <a:pPr marL="0" indent="0">
              <a:buNone/>
            </a:pPr>
            <a:r>
              <a:rPr lang="tr-TR" dirty="0" smtClean="0"/>
              <a:t>Amcası / Dayısı da böyleydi.</a:t>
            </a:r>
          </a:p>
          <a:p>
            <a:pPr marL="0" indent="0">
              <a:buNone/>
            </a:pPr>
            <a:r>
              <a:rPr lang="tr-TR" dirty="0" smtClean="0"/>
              <a:t>Seneye düzelir.</a:t>
            </a:r>
          </a:p>
          <a:p>
            <a:pPr marL="0" indent="0">
              <a:buNone/>
            </a:pPr>
            <a:r>
              <a:rPr lang="tr-TR" dirty="0" smtClean="0"/>
              <a:t>Biraz çok çalıştıralım.</a:t>
            </a:r>
          </a:p>
          <a:p>
            <a:pPr marL="0" indent="0">
              <a:buNone/>
            </a:pPr>
            <a:r>
              <a:rPr lang="tr-TR" dirty="0" smtClean="0"/>
              <a:t>Öğretmen beni hiç anlamıyor.</a:t>
            </a:r>
          </a:p>
          <a:p>
            <a:pPr marL="0" indent="0">
              <a:buNone/>
            </a:pPr>
            <a:r>
              <a:rPr lang="tr-TR" dirty="0" smtClean="0"/>
              <a:t>Arkadaşları çocuğumu dışlıyor.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868144" y="2636912"/>
            <a:ext cx="2466975" cy="1847850"/>
          </a:xfrm>
          <a:prstGeom prst="rect">
            <a:avLst/>
          </a:prstGeom>
        </p:spPr>
      </p:pic>
    </p:spTree>
    <p:extLst>
      <p:ext uri="{BB962C8B-B14F-4D97-AF65-F5344CB8AC3E}">
        <p14:creationId xmlns:p14="http://schemas.microsoft.com/office/powerpoint/2010/main" xmlns="" val="56574243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1052736"/>
            <a:ext cx="6512511" cy="1143000"/>
          </a:xfrm>
        </p:spPr>
        <p:txBody>
          <a:bodyPr/>
          <a:lstStyle/>
          <a:p>
            <a:r>
              <a:rPr lang="tr-TR" b="1" dirty="0">
                <a:solidFill>
                  <a:srgbClr val="C00000"/>
                </a:solidFill>
              </a:rPr>
              <a:t>Bakış Açısı : </a:t>
            </a:r>
            <a:r>
              <a:rPr lang="tr-TR" b="1" dirty="0" smtClean="0">
                <a:solidFill>
                  <a:srgbClr val="C00000"/>
                </a:solidFill>
              </a:rPr>
              <a:t>Çocuk </a:t>
            </a:r>
            <a:endParaRPr lang="tr-TR" dirty="0"/>
          </a:p>
        </p:txBody>
      </p:sp>
      <p:sp>
        <p:nvSpPr>
          <p:cNvPr id="3" name="İçerik Yer Tutucusu 2"/>
          <p:cNvSpPr>
            <a:spLocks noGrp="1"/>
          </p:cNvSpPr>
          <p:nvPr>
            <p:ph idx="4294967295"/>
          </p:nvPr>
        </p:nvSpPr>
        <p:spPr>
          <a:xfrm>
            <a:off x="179512" y="2664743"/>
            <a:ext cx="8229600" cy="2913187"/>
          </a:xfrm>
          <a:prstGeom prst="rect">
            <a:avLst/>
          </a:prstGeom>
        </p:spPr>
        <p:txBody>
          <a:bodyPr/>
          <a:lstStyle/>
          <a:p>
            <a:r>
              <a:rPr lang="tr-TR" dirty="0" smtClean="0"/>
              <a:t>Niye bana gülüyorlar anlamıyorum.</a:t>
            </a:r>
          </a:p>
          <a:p>
            <a:r>
              <a:rPr lang="tr-TR" dirty="0"/>
              <a:t>Niye </a:t>
            </a:r>
            <a:r>
              <a:rPr lang="tr-TR" dirty="0" smtClean="0"/>
              <a:t>beni oyuna almıyorlar </a:t>
            </a:r>
            <a:r>
              <a:rPr lang="tr-TR" dirty="0"/>
              <a:t>anlamıyorum</a:t>
            </a:r>
            <a:r>
              <a:rPr lang="tr-TR" dirty="0" smtClean="0"/>
              <a:t>.</a:t>
            </a:r>
          </a:p>
          <a:p>
            <a:r>
              <a:rPr lang="tr-TR" dirty="0" smtClean="0"/>
              <a:t>Öğretmenim devamlı kızıyor.</a:t>
            </a:r>
          </a:p>
          <a:p>
            <a:r>
              <a:rPr lang="tr-TR" dirty="0" smtClean="0"/>
              <a:t>Annem devamlı ödev yaptırıyor.</a:t>
            </a:r>
          </a:p>
          <a:p>
            <a:r>
              <a:rPr lang="tr-TR" dirty="0" smtClean="0"/>
              <a:t>Bende ödevimi yapmam.</a:t>
            </a:r>
          </a:p>
          <a:p>
            <a:r>
              <a:rPr lang="tr-TR" dirty="0" smtClean="0"/>
              <a:t>Ben de onların oyunlarını bozarım.</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48264" y="1340768"/>
            <a:ext cx="1724025" cy="2647950"/>
          </a:xfrm>
          <a:prstGeom prst="rect">
            <a:avLst/>
          </a:prstGeom>
        </p:spPr>
      </p:pic>
    </p:spTree>
    <p:extLst>
      <p:ext uri="{BB962C8B-B14F-4D97-AF65-F5344CB8AC3E}">
        <p14:creationId xmlns:p14="http://schemas.microsoft.com/office/powerpoint/2010/main" xmlns="" val="6586190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404664"/>
            <a:ext cx="7128792" cy="1080120"/>
          </a:xfrm>
        </p:spPr>
        <p:txBody>
          <a:bodyPr>
            <a:normAutofit/>
          </a:bodyPr>
          <a:lstStyle/>
          <a:p>
            <a:pPr marL="0" indent="0" algn="ctr">
              <a:buNone/>
            </a:pPr>
            <a:r>
              <a:rPr lang="tr-TR" sz="3200" b="1" dirty="0" smtClean="0">
                <a:solidFill>
                  <a:srgbClr val="C00000"/>
                </a:solidFill>
                <a:latin typeface="Arial Black" pitchFamily="34" charset="0"/>
              </a:rPr>
              <a:t>Otokontrol Mekanizmasını</a:t>
            </a:r>
            <a:br>
              <a:rPr lang="tr-TR" sz="3200" b="1" dirty="0" smtClean="0">
                <a:solidFill>
                  <a:srgbClr val="C00000"/>
                </a:solidFill>
                <a:latin typeface="Arial Black" pitchFamily="34" charset="0"/>
              </a:rPr>
            </a:br>
            <a:r>
              <a:rPr lang="tr-TR" sz="3200" b="1" dirty="0" smtClean="0">
                <a:solidFill>
                  <a:srgbClr val="C00000"/>
                </a:solidFill>
                <a:latin typeface="Arial Black" pitchFamily="34" charset="0"/>
              </a:rPr>
              <a:t>Geliştirmek</a:t>
            </a:r>
            <a:endParaRPr lang="tr-TR" sz="3200" b="1" dirty="0">
              <a:solidFill>
                <a:srgbClr val="C00000"/>
              </a:solidFill>
              <a:latin typeface="Arial Black" pitchFamily="34" charset="0"/>
            </a:endParaRPr>
          </a:p>
        </p:txBody>
      </p:sp>
      <p:sp>
        <p:nvSpPr>
          <p:cNvPr id="3" name="2 İçerik Yer Tutucusu"/>
          <p:cNvSpPr>
            <a:spLocks noGrp="1"/>
          </p:cNvSpPr>
          <p:nvPr>
            <p:ph idx="4294967295"/>
          </p:nvPr>
        </p:nvSpPr>
        <p:spPr>
          <a:xfrm>
            <a:off x="323528" y="1844824"/>
            <a:ext cx="8229600" cy="4137323"/>
          </a:xfrm>
          <a:prstGeom prst="rect">
            <a:avLst/>
          </a:prstGeom>
        </p:spPr>
        <p:txBody>
          <a:bodyPr/>
          <a:lstStyle/>
          <a:p>
            <a:pPr>
              <a:buNone/>
            </a:pPr>
            <a:r>
              <a:rPr lang="tr-TR" b="1" dirty="0" smtClean="0"/>
              <a:t>	</a:t>
            </a:r>
          </a:p>
          <a:p>
            <a:pPr>
              <a:buFont typeface="Wingdings" pitchFamily="2" charset="2"/>
              <a:buChar char="Ø"/>
            </a:pPr>
            <a:r>
              <a:rPr lang="tr-TR" sz="2400" b="1" dirty="0" smtClean="0"/>
              <a:t>Çocuğa yaptığı yazım ya da işlem hataları anne babası ya da</a:t>
            </a:r>
            <a:r>
              <a:rPr lang="tr-TR" sz="2400" b="1" dirty="0"/>
              <a:t> </a:t>
            </a:r>
            <a:r>
              <a:rPr lang="tr-TR" sz="2400" b="1" dirty="0" smtClean="0"/>
              <a:t>öğretmenleri tarafından söylenmiş. </a:t>
            </a:r>
          </a:p>
          <a:p>
            <a:pPr>
              <a:buFont typeface="Wingdings" pitchFamily="2" charset="2"/>
              <a:buChar char="Ø"/>
            </a:pPr>
            <a:r>
              <a:rPr lang="tr-TR" sz="2400" b="1" dirty="0" smtClean="0"/>
              <a:t>Hatalar bir uyarıdan sonra düzelmiş. </a:t>
            </a:r>
          </a:p>
          <a:p>
            <a:pPr>
              <a:buFont typeface="Wingdings" pitchFamily="2" charset="2"/>
              <a:buChar char="Ø"/>
            </a:pPr>
            <a:r>
              <a:rPr lang="tr-TR" sz="2400" b="1" dirty="0" smtClean="0"/>
              <a:t>Gözden kaçanlar hatalı şekilde kalmış.</a:t>
            </a:r>
            <a:endParaRPr lang="tr-TR" sz="2400" b="1" dirty="0"/>
          </a:p>
        </p:txBody>
      </p:sp>
    </p:spTree>
    <p:extLst>
      <p:ext uri="{BB962C8B-B14F-4D97-AF65-F5344CB8AC3E}">
        <p14:creationId xmlns:p14="http://schemas.microsoft.com/office/powerpoint/2010/main" xmlns="" val="3272776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76672"/>
            <a:ext cx="8229600" cy="936104"/>
          </a:xfrm>
        </p:spPr>
        <p:txBody>
          <a:bodyPr>
            <a:normAutofit fontScale="90000"/>
          </a:bodyPr>
          <a:lstStyle/>
          <a:p>
            <a:pPr marL="0" indent="0" algn="ctr">
              <a:buNone/>
            </a:pPr>
            <a:r>
              <a:rPr lang="tr-TR" sz="2400" b="1" dirty="0" smtClean="0">
                <a:solidFill>
                  <a:srgbClr val="C00000"/>
                </a:solidFill>
              </a:rPr>
              <a:t>Otokontrol Mekanizmasını</a:t>
            </a:r>
            <a:br>
              <a:rPr lang="tr-TR" sz="2400" b="1" dirty="0" smtClean="0">
                <a:solidFill>
                  <a:srgbClr val="C00000"/>
                </a:solidFill>
              </a:rPr>
            </a:br>
            <a:r>
              <a:rPr lang="tr-TR" sz="2400" b="1" dirty="0" smtClean="0">
                <a:solidFill>
                  <a:srgbClr val="C00000"/>
                </a:solidFill>
              </a:rPr>
              <a:t>Geliştirmek</a:t>
            </a:r>
            <a:r>
              <a:rPr lang="tr-TR" sz="2400" b="1" dirty="0" smtClean="0"/>
              <a:t/>
            </a:r>
            <a:br>
              <a:rPr lang="tr-TR" sz="2400" b="1" dirty="0" smtClean="0"/>
            </a:br>
            <a:endParaRPr lang="tr-TR" sz="2400" dirty="0"/>
          </a:p>
        </p:txBody>
      </p:sp>
      <p:sp>
        <p:nvSpPr>
          <p:cNvPr id="3" name="2 İçerik Yer Tutucusu"/>
          <p:cNvSpPr>
            <a:spLocks noGrp="1"/>
          </p:cNvSpPr>
          <p:nvPr>
            <p:ph idx="4294967295"/>
          </p:nvPr>
        </p:nvSpPr>
        <p:spPr>
          <a:xfrm>
            <a:off x="395536" y="1988840"/>
            <a:ext cx="8229600" cy="3417243"/>
          </a:xfrm>
          <a:prstGeom prst="rect">
            <a:avLst/>
          </a:prstGeom>
        </p:spPr>
        <p:txBody>
          <a:bodyPr/>
          <a:lstStyle/>
          <a:p>
            <a:pPr>
              <a:buNone/>
            </a:pPr>
            <a:r>
              <a:rPr lang="tr-TR" b="1" dirty="0" smtClean="0"/>
              <a:t>Çocuk beklentisi : </a:t>
            </a:r>
          </a:p>
          <a:p>
            <a:pPr>
              <a:buNone/>
            </a:pPr>
            <a:r>
              <a:rPr lang="tr-TR" b="1" i="1" dirty="0" smtClean="0">
                <a:solidFill>
                  <a:srgbClr val="C00000"/>
                </a:solidFill>
              </a:rPr>
              <a:t>Hatalarımı birileri görüp bana söylüyorlar.</a:t>
            </a:r>
          </a:p>
          <a:p>
            <a:pPr>
              <a:buNone/>
            </a:pPr>
            <a:r>
              <a:rPr lang="tr-TR" b="1" i="1" dirty="0" smtClean="0">
                <a:solidFill>
                  <a:srgbClr val="C00000"/>
                </a:solidFill>
              </a:rPr>
              <a:t>Ekstra bir önlem almama gerek yok.</a:t>
            </a:r>
            <a:endParaRPr lang="tr-TR" b="1" i="1" dirty="0">
              <a:solidFill>
                <a:srgbClr val="C00000"/>
              </a:solidFill>
            </a:endParaRPr>
          </a:p>
        </p:txBody>
      </p:sp>
    </p:spTree>
    <p:extLst>
      <p:ext uri="{BB962C8B-B14F-4D97-AF65-F5344CB8AC3E}">
        <p14:creationId xmlns:p14="http://schemas.microsoft.com/office/powerpoint/2010/main" xmlns="" val="455045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836712"/>
            <a:ext cx="6480720" cy="864096"/>
          </a:xfrm>
        </p:spPr>
        <p:txBody>
          <a:bodyPr/>
          <a:lstStyle/>
          <a:p>
            <a:pPr marL="0" indent="0" algn="ctr">
              <a:buNone/>
            </a:pPr>
            <a:r>
              <a:rPr lang="tr-TR" b="1" dirty="0" smtClean="0">
                <a:solidFill>
                  <a:srgbClr val="FF0000"/>
                </a:solidFill>
              </a:rPr>
              <a:t>Otokontrol</a:t>
            </a:r>
            <a:endParaRPr lang="tr-TR" b="1" dirty="0">
              <a:solidFill>
                <a:srgbClr val="FF0000"/>
              </a:solidFill>
            </a:endParaRPr>
          </a:p>
        </p:txBody>
      </p:sp>
      <p:pic>
        <p:nvPicPr>
          <p:cNvPr id="5" name="İçerik Yer Tutucusu 4"/>
          <p:cNvPicPr>
            <a:picLocks noGrp="1" noChangeAspect="1"/>
          </p:cNvPicPr>
          <p:nvPr>
            <p:ph idx="4294967295"/>
          </p:nvPr>
        </p:nvPicPr>
        <p:blipFill>
          <a:blip r:embed="rId2">
            <a:extLst>
              <a:ext uri="{28A0092B-C50C-407E-A947-70E740481C1C}">
                <a14:useLocalDpi xmlns:a14="http://schemas.microsoft.com/office/drawing/2010/main" xmlns="" val="0"/>
              </a:ext>
            </a:extLst>
          </a:blip>
          <a:stretch>
            <a:fillRect/>
          </a:stretch>
        </p:blipFill>
        <p:spPr>
          <a:xfrm>
            <a:off x="899592" y="2780928"/>
            <a:ext cx="6768752" cy="2430842"/>
          </a:xfrm>
          <a:prstGeom prst="rect">
            <a:avLst/>
          </a:prstGeom>
        </p:spPr>
      </p:pic>
    </p:spTree>
    <p:extLst>
      <p:ext uri="{BB962C8B-B14F-4D97-AF65-F5344CB8AC3E}">
        <p14:creationId xmlns:p14="http://schemas.microsoft.com/office/powerpoint/2010/main" xmlns="" val="38033696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196752"/>
            <a:ext cx="6512511" cy="1143000"/>
          </a:xfrm>
        </p:spPr>
        <p:txBody>
          <a:bodyPr/>
          <a:lstStyle/>
          <a:p>
            <a:pPr marL="0" indent="0" algn="ctr">
              <a:buNone/>
            </a:pPr>
            <a:r>
              <a:rPr lang="tr-TR" b="1" dirty="0" smtClean="0">
                <a:solidFill>
                  <a:srgbClr val="FF0000"/>
                </a:solidFill>
              </a:rPr>
              <a:t>Görsel Kolaylıklar</a:t>
            </a:r>
            <a:endParaRPr lang="tr-TR" b="1" dirty="0">
              <a:solidFill>
                <a:srgbClr val="FF0000"/>
              </a:solidFill>
            </a:endParaRPr>
          </a:p>
        </p:txBody>
      </p:sp>
      <p:pic>
        <p:nvPicPr>
          <p:cNvPr id="4" name="3 İçerik Yer Tutucusu" descr="bölme işlemi.jpg"/>
          <p:cNvPicPr>
            <a:picLocks noGrp="1" noChangeAspect="1"/>
          </p:cNvPicPr>
          <p:nvPr>
            <p:ph idx="4294967295"/>
          </p:nvPr>
        </p:nvPicPr>
        <p:blipFill>
          <a:blip r:embed="rId2" cstate="print"/>
          <a:stretch>
            <a:fillRect/>
          </a:stretch>
        </p:blipFill>
        <p:spPr>
          <a:xfrm>
            <a:off x="395536" y="2996952"/>
            <a:ext cx="2971800" cy="2926080"/>
          </a:xfrm>
          <a:prstGeom prst="rect">
            <a:avLst/>
          </a:prstGeom>
        </p:spPr>
      </p:pic>
      <p:pic>
        <p:nvPicPr>
          <p:cNvPr id="5" name="4 Resim" descr="çarpma işlemi.jpg"/>
          <p:cNvPicPr>
            <a:picLocks noChangeAspect="1"/>
          </p:cNvPicPr>
          <p:nvPr/>
        </p:nvPicPr>
        <p:blipFill>
          <a:blip r:embed="rId3" cstate="print"/>
          <a:stretch>
            <a:fillRect/>
          </a:stretch>
        </p:blipFill>
        <p:spPr>
          <a:xfrm>
            <a:off x="5350471" y="2996952"/>
            <a:ext cx="2971800" cy="2926080"/>
          </a:xfrm>
          <a:prstGeom prst="rect">
            <a:avLst/>
          </a:prstGeom>
        </p:spPr>
      </p:pic>
    </p:spTree>
    <p:extLst>
      <p:ext uri="{BB962C8B-B14F-4D97-AF65-F5344CB8AC3E}">
        <p14:creationId xmlns:p14="http://schemas.microsoft.com/office/powerpoint/2010/main" xmlns="" val="28509906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980728"/>
            <a:ext cx="6696744" cy="864096"/>
          </a:xfrm>
        </p:spPr>
        <p:txBody>
          <a:bodyPr/>
          <a:lstStyle/>
          <a:p>
            <a:pPr marL="0" indent="0" algn="ctr">
              <a:buNone/>
            </a:pPr>
            <a:r>
              <a:rPr lang="tr-TR" b="1" dirty="0" smtClean="0">
                <a:solidFill>
                  <a:srgbClr val="FF0000"/>
                </a:solidFill>
              </a:rPr>
              <a:t>Görsel Kolaylıklar</a:t>
            </a:r>
            <a:endParaRPr lang="tr-TR" dirty="0">
              <a:solidFill>
                <a:srgbClr val="FF0000"/>
              </a:solidFill>
            </a:endParaRPr>
          </a:p>
        </p:txBody>
      </p:sp>
      <p:pic>
        <p:nvPicPr>
          <p:cNvPr id="5" name="İçerik Yer Tutucusu 4"/>
          <p:cNvPicPr>
            <a:picLocks noGrp="1" noChangeAspect="1"/>
          </p:cNvPicPr>
          <p:nvPr>
            <p:ph idx="4294967295"/>
          </p:nvPr>
        </p:nvPicPr>
        <p:blipFill>
          <a:blip r:embed="rId2">
            <a:extLst>
              <a:ext uri="{28A0092B-C50C-407E-A947-70E740481C1C}">
                <a14:useLocalDpi xmlns:a14="http://schemas.microsoft.com/office/drawing/2010/main" xmlns="" val="0"/>
              </a:ext>
            </a:extLst>
          </a:blip>
          <a:stretch>
            <a:fillRect/>
          </a:stretch>
        </p:blipFill>
        <p:spPr>
          <a:xfrm>
            <a:off x="179512" y="1988840"/>
            <a:ext cx="4608576" cy="2176272"/>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211960" y="4509120"/>
            <a:ext cx="4608576" cy="2176272"/>
          </a:xfrm>
          <a:prstGeom prst="rect">
            <a:avLst/>
          </a:prstGeom>
        </p:spPr>
      </p:pic>
    </p:spTree>
    <p:extLst>
      <p:ext uri="{BB962C8B-B14F-4D97-AF65-F5344CB8AC3E}">
        <p14:creationId xmlns:p14="http://schemas.microsoft.com/office/powerpoint/2010/main" xmlns="" val="28262082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4294967295"/>
          </p:nvPr>
        </p:nvPicPr>
        <p:blipFill>
          <a:blip r:embed="rId2">
            <a:extLst>
              <a:ext uri="{28A0092B-C50C-407E-A947-70E740481C1C}">
                <a14:useLocalDpi xmlns:a14="http://schemas.microsoft.com/office/drawing/2010/main" xmlns="" val="0"/>
              </a:ext>
            </a:extLst>
          </a:blip>
          <a:stretch>
            <a:fillRect/>
          </a:stretch>
        </p:blipFill>
        <p:spPr>
          <a:xfrm>
            <a:off x="59034" y="1124744"/>
            <a:ext cx="4608576" cy="2016224"/>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357255" y="3212976"/>
            <a:ext cx="4608576" cy="1728192"/>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5016723"/>
            <a:ext cx="4379498" cy="1841277"/>
          </a:xfrm>
          <a:prstGeom prst="rect">
            <a:avLst/>
          </a:prstGeom>
        </p:spPr>
      </p:pic>
    </p:spTree>
    <p:extLst>
      <p:ext uri="{BB962C8B-B14F-4D97-AF65-F5344CB8AC3E}">
        <p14:creationId xmlns:p14="http://schemas.microsoft.com/office/powerpoint/2010/main" xmlns="" val="9871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1124744"/>
            <a:ext cx="9144000" cy="5616624"/>
          </a:xfrm>
        </p:spPr>
        <p:txBody>
          <a:bodyPr>
            <a:normAutofit/>
          </a:bodyPr>
          <a:lstStyle/>
          <a:p>
            <a:pPr marL="45720" indent="0">
              <a:buNone/>
            </a:pPr>
            <a:endParaRPr lang="tr-TR" sz="2000" dirty="0"/>
          </a:p>
          <a:p>
            <a:pPr>
              <a:buFont typeface="Wingdings" panose="05000000000000000000" pitchFamily="2" charset="2"/>
              <a:buChar char="ü"/>
            </a:pPr>
            <a:endParaRPr lang="tr-TR" sz="2000" dirty="0" smtClean="0"/>
          </a:p>
          <a:p>
            <a:pPr>
              <a:buFont typeface="Wingdings" panose="05000000000000000000" pitchFamily="2" charset="2"/>
              <a:buChar char="ü"/>
            </a:pPr>
            <a:r>
              <a:rPr lang="tr-TR" sz="2800" dirty="0" err="1" smtClean="0">
                <a:latin typeface="Times New Roman" panose="02020603050405020304" pitchFamily="18" charset="0"/>
                <a:cs typeface="Times New Roman" panose="02020603050405020304" pitchFamily="18" charset="0"/>
              </a:rPr>
              <a:t>Disleksi</a:t>
            </a:r>
            <a:endParaRPr lang="tr-TR"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tr-TR"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800" dirty="0" err="1" smtClean="0">
                <a:latin typeface="Times New Roman" panose="02020603050405020304" pitchFamily="18" charset="0"/>
                <a:cs typeface="Times New Roman" panose="02020603050405020304" pitchFamily="18" charset="0"/>
              </a:rPr>
              <a:t>Diskalkuli</a:t>
            </a:r>
            <a:endParaRPr lang="tr-TR"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800" dirty="0" err="1" smtClean="0">
                <a:latin typeface="Times New Roman" panose="02020603050405020304" pitchFamily="18" charset="0"/>
                <a:cs typeface="Times New Roman" panose="02020603050405020304" pitchFamily="18" charset="0"/>
              </a:rPr>
              <a:t>Disgrafi</a:t>
            </a:r>
            <a:endParaRPr lang="tr-TR"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tr-TR" sz="2800" dirty="0" err="1">
                <a:latin typeface="Times New Roman" panose="02020603050405020304" pitchFamily="18" charset="0"/>
                <a:cs typeface="Times New Roman" panose="02020603050405020304" pitchFamily="18" charset="0"/>
              </a:rPr>
              <a:t>Dispraksi</a:t>
            </a: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xmlns="" val="304157048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3" y="1124744"/>
            <a:ext cx="6408712" cy="360040"/>
          </a:xfrm>
        </p:spPr>
        <p:txBody>
          <a:bodyPr/>
          <a:lstStyle/>
          <a:p>
            <a:pPr marL="0" indent="0" algn="ctr">
              <a:buNone/>
            </a:pPr>
            <a:r>
              <a:rPr lang="tr-TR" sz="2400" b="1" dirty="0" smtClean="0">
                <a:solidFill>
                  <a:srgbClr val="FF0000"/>
                </a:solidFill>
              </a:rPr>
              <a:t>Görsel Kolaylıklar</a:t>
            </a:r>
            <a:endParaRPr lang="tr-TR" sz="2400" dirty="0">
              <a:solidFill>
                <a:srgbClr val="FF0000"/>
              </a:solidFill>
            </a:endParaRPr>
          </a:p>
        </p:txBody>
      </p:sp>
      <p:pic>
        <p:nvPicPr>
          <p:cNvPr id="4" name="3 İçerik Yer Tutucusu" descr="ritmik saymalar-1.jpg"/>
          <p:cNvPicPr>
            <a:picLocks noGrp="1" noChangeAspect="1"/>
          </p:cNvPicPr>
          <p:nvPr>
            <p:ph idx="4294967295"/>
          </p:nvPr>
        </p:nvPicPr>
        <p:blipFill>
          <a:blip r:embed="rId2" cstate="print"/>
          <a:stretch>
            <a:fillRect/>
          </a:stretch>
        </p:blipFill>
        <p:spPr>
          <a:xfrm>
            <a:off x="2627784" y="1540940"/>
            <a:ext cx="4032448" cy="5080700"/>
          </a:xfrm>
          <a:prstGeom prst="rect">
            <a:avLst/>
          </a:prstGeom>
        </p:spPr>
      </p:pic>
    </p:spTree>
    <p:extLst>
      <p:ext uri="{BB962C8B-B14F-4D97-AF65-F5344CB8AC3E}">
        <p14:creationId xmlns:p14="http://schemas.microsoft.com/office/powerpoint/2010/main" xmlns="" val="20860373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ritmik saymalar-6.jpg"/>
          <p:cNvPicPr>
            <a:picLocks noGrp="1" noChangeAspect="1"/>
          </p:cNvPicPr>
          <p:nvPr>
            <p:ph idx="4294967295"/>
          </p:nvPr>
        </p:nvPicPr>
        <p:blipFill>
          <a:blip r:embed="rId2" cstate="print"/>
          <a:stretch>
            <a:fillRect/>
          </a:stretch>
        </p:blipFill>
        <p:spPr>
          <a:xfrm>
            <a:off x="2267744" y="1628800"/>
            <a:ext cx="3786480" cy="5045632"/>
          </a:xfrm>
          <a:prstGeom prst="rect">
            <a:avLst/>
          </a:prstGeom>
        </p:spPr>
      </p:pic>
      <p:sp>
        <p:nvSpPr>
          <p:cNvPr id="5" name="1 Başlık"/>
          <p:cNvSpPr>
            <a:spLocks noGrp="1"/>
          </p:cNvSpPr>
          <p:nvPr>
            <p:ph type="title"/>
          </p:nvPr>
        </p:nvSpPr>
        <p:spPr>
          <a:xfrm>
            <a:off x="971600" y="1052736"/>
            <a:ext cx="6523127" cy="496992"/>
          </a:xfrm>
        </p:spPr>
        <p:txBody>
          <a:bodyPr/>
          <a:lstStyle/>
          <a:p>
            <a:pPr marL="0" indent="0" algn="ctr">
              <a:buNone/>
            </a:pPr>
            <a:r>
              <a:rPr lang="tr-TR" sz="1800" b="1" dirty="0" smtClean="0">
                <a:solidFill>
                  <a:srgbClr val="FF0000"/>
                </a:solidFill>
              </a:rPr>
              <a:t>Görsel Kolaylıklar</a:t>
            </a:r>
            <a:endParaRPr lang="tr-TR" sz="1800" dirty="0">
              <a:solidFill>
                <a:srgbClr val="FF0000"/>
              </a:solidFill>
            </a:endParaRPr>
          </a:p>
        </p:txBody>
      </p:sp>
    </p:spTree>
    <p:extLst>
      <p:ext uri="{BB962C8B-B14F-4D97-AF65-F5344CB8AC3E}">
        <p14:creationId xmlns:p14="http://schemas.microsoft.com/office/powerpoint/2010/main" xmlns="" val="4448266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052736"/>
            <a:ext cx="6512511" cy="720080"/>
          </a:xfrm>
        </p:spPr>
        <p:txBody>
          <a:bodyPr/>
          <a:lstStyle/>
          <a:p>
            <a:pPr marL="0" indent="0" algn="ctr">
              <a:buNone/>
            </a:pPr>
            <a:r>
              <a:rPr lang="tr-TR" sz="2400" b="1" dirty="0" smtClean="0">
                <a:solidFill>
                  <a:srgbClr val="FF0000"/>
                </a:solidFill>
              </a:rPr>
              <a:t>Görsel Kolaylıklar</a:t>
            </a:r>
            <a:endParaRPr lang="tr-TR" sz="2400" dirty="0">
              <a:solidFill>
                <a:srgbClr val="FF0000"/>
              </a:solidFill>
            </a:endParaRPr>
          </a:p>
        </p:txBody>
      </p:sp>
      <p:pic>
        <p:nvPicPr>
          <p:cNvPr id="6" name="5 İçerik Yer Tutucusu" descr="basamak değerleri-1.jpg"/>
          <p:cNvPicPr>
            <a:picLocks noGrp="1" noChangeAspect="1"/>
          </p:cNvPicPr>
          <p:nvPr>
            <p:ph idx="4294967295"/>
          </p:nvPr>
        </p:nvPicPr>
        <p:blipFill>
          <a:blip r:embed="rId2" cstate="print"/>
          <a:stretch>
            <a:fillRect/>
          </a:stretch>
        </p:blipFill>
        <p:spPr>
          <a:xfrm>
            <a:off x="1403648" y="1916832"/>
            <a:ext cx="6120679" cy="4209331"/>
          </a:xfrm>
          <a:prstGeom prst="rect">
            <a:avLst/>
          </a:prstGeom>
        </p:spPr>
      </p:pic>
    </p:spTree>
    <p:extLst>
      <p:ext uri="{BB962C8B-B14F-4D97-AF65-F5344CB8AC3E}">
        <p14:creationId xmlns:p14="http://schemas.microsoft.com/office/powerpoint/2010/main" xmlns="" val="36677690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980728"/>
            <a:ext cx="7848872" cy="4401205"/>
          </a:xfrm>
          <a:prstGeom prst="rect">
            <a:avLst/>
          </a:prstGeom>
        </p:spPr>
        <p:txBody>
          <a:bodyPr wrap="square">
            <a:spAutoFit/>
          </a:bodyPr>
          <a:lstStyle/>
          <a:p>
            <a:pPr marL="342900" indent="-342900" fontAlgn="base">
              <a:buAutoNum type="arabicPeriod"/>
            </a:pPr>
            <a:r>
              <a:rPr lang="tr-TR" sz="2000" b="1" dirty="0" smtClean="0">
                <a:solidFill>
                  <a:srgbClr val="FF0000"/>
                </a:solidFill>
                <a:latin typeface="Times New Roman" pitchFamily="18" charset="0"/>
                <a:cs typeface="Times New Roman" pitchFamily="18" charset="0"/>
              </a:rPr>
              <a:t>Planlama</a:t>
            </a:r>
            <a:r>
              <a:rPr lang="tr-TR" sz="2000" b="1" dirty="0">
                <a:latin typeface="Times New Roman" pitchFamily="18" charset="0"/>
                <a:cs typeface="Times New Roman" pitchFamily="18" charset="0"/>
              </a:rPr>
              <a:t>:</a:t>
            </a:r>
            <a:r>
              <a:rPr lang="tr-TR" sz="2000" dirty="0">
                <a:latin typeface="Times New Roman" pitchFamily="18" charset="0"/>
                <a:cs typeface="Times New Roman" pitchFamily="18" charset="0"/>
              </a:rPr>
              <a:t> Planlama zihinsel süreci, problem çözme, probleme uygun çözüm yolları üretme, yaratıcı düşünme, stratejik düşünme ve karar verme ile ilişkilidir. Planlama zihinsel süreci aynı zamanda organize olma becerisi ile ilgilidir. Öğrenme güçlüğü olan çocuklar organize olmakta, plan yapmakta, başladığı bir ödevi ya da işi bitirmekte genellikle problem yaşarlar. </a:t>
            </a:r>
            <a:endParaRPr lang="tr-TR" sz="2000" dirty="0" smtClean="0">
              <a:latin typeface="Times New Roman" pitchFamily="18" charset="0"/>
              <a:cs typeface="Times New Roman" pitchFamily="18" charset="0"/>
            </a:endParaRPr>
          </a:p>
          <a:p>
            <a:pPr fontAlgn="base"/>
            <a:r>
              <a:rPr lang="tr-TR" sz="2000" dirty="0" smtClean="0">
                <a:latin typeface="Times New Roman" pitchFamily="18" charset="0"/>
                <a:cs typeface="Times New Roman" pitchFamily="18" charset="0"/>
              </a:rPr>
              <a:t>           </a:t>
            </a:r>
            <a:r>
              <a:rPr lang="tr-TR" sz="2000" dirty="0" smtClean="0">
                <a:solidFill>
                  <a:schemeClr val="bg2">
                    <a:lumMod val="50000"/>
                  </a:schemeClr>
                </a:solidFill>
                <a:latin typeface="Times New Roman" pitchFamily="18" charset="0"/>
                <a:cs typeface="Times New Roman" pitchFamily="18" charset="0"/>
              </a:rPr>
              <a:t>Bu </a:t>
            </a:r>
            <a:r>
              <a:rPr lang="tr-TR" sz="2000" dirty="0">
                <a:solidFill>
                  <a:schemeClr val="bg2">
                    <a:lumMod val="50000"/>
                  </a:schemeClr>
                </a:solidFill>
                <a:latin typeface="Times New Roman" pitchFamily="18" charset="0"/>
                <a:cs typeface="Times New Roman" pitchFamily="18" charset="0"/>
              </a:rPr>
              <a:t>problemi çözmesine yardımcı olabilmek amacıyla</a:t>
            </a:r>
            <a:r>
              <a:rPr lang="tr-TR" sz="2000" dirty="0">
                <a:latin typeface="Times New Roman" pitchFamily="18" charset="0"/>
                <a:cs typeface="Times New Roman" pitchFamily="18" charset="0"/>
              </a:rPr>
              <a:t>;</a:t>
            </a:r>
          </a:p>
          <a:p>
            <a:pPr marL="285750" lvl="0" indent="-285750" fontAlgn="base">
              <a:buFont typeface="Wingdings" pitchFamily="2" charset="2"/>
              <a:buChar char="Ø"/>
            </a:pPr>
            <a:r>
              <a:rPr lang="tr-TR" sz="2000" dirty="0">
                <a:latin typeface="Times New Roman" pitchFamily="18" charset="0"/>
                <a:cs typeface="Times New Roman" pitchFamily="18" charset="0"/>
              </a:rPr>
              <a:t>Ajanda tutmaya yönlendirebilirsiniz,</a:t>
            </a:r>
          </a:p>
          <a:p>
            <a:pPr marL="285750" lvl="0" indent="-285750" fontAlgn="base">
              <a:buFont typeface="Wingdings" pitchFamily="2" charset="2"/>
              <a:buChar char="Ø"/>
            </a:pPr>
            <a:r>
              <a:rPr lang="tr-TR" sz="2000" dirty="0">
                <a:latin typeface="Times New Roman" pitchFamily="18" charset="0"/>
                <a:cs typeface="Times New Roman" pitchFamily="18" charset="0"/>
              </a:rPr>
              <a:t>Yaratıcı ve stratejik düşünme becerisini geliştirmeye yönelik problem durumları oluşturup nasıl çözebileceği üzerine konuşabilirsiniz,</a:t>
            </a:r>
          </a:p>
          <a:p>
            <a:pPr marL="285750" lvl="0" indent="-285750" fontAlgn="base">
              <a:buFont typeface="Wingdings" pitchFamily="2" charset="2"/>
              <a:buChar char="Ø"/>
            </a:pPr>
            <a:r>
              <a:rPr lang="tr-TR" sz="2000" dirty="0">
                <a:latin typeface="Times New Roman" pitchFamily="18" charset="0"/>
                <a:cs typeface="Times New Roman" pitchFamily="18" charset="0"/>
              </a:rPr>
              <a:t>Başladığı bir işi tamamlayabilmesi için yönlendirebilir, işleri parçalara bölmesine destek olabilirsiniz.</a:t>
            </a:r>
          </a:p>
          <a:p>
            <a:pPr marL="285750" lvl="0" indent="-285750" fontAlgn="base">
              <a:buFont typeface="Wingdings" pitchFamily="2" charset="2"/>
              <a:buChar char="Ø"/>
            </a:pPr>
            <a:r>
              <a:rPr lang="tr-TR" sz="2000" dirty="0">
                <a:latin typeface="Times New Roman" pitchFamily="18" charset="0"/>
                <a:cs typeface="Times New Roman" pitchFamily="18" charset="0"/>
              </a:rPr>
              <a:t>Yapacağı işlerin listesini yapmasına ve o listeye uygun davranmasına yardımcı olabilirsiniz (günlük plan</a:t>
            </a:r>
            <a:r>
              <a:rPr lang="tr-TR" sz="2000" dirty="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7672477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980728"/>
            <a:ext cx="7848872" cy="5324535"/>
          </a:xfrm>
          <a:prstGeom prst="rect">
            <a:avLst/>
          </a:prstGeom>
        </p:spPr>
        <p:txBody>
          <a:bodyPr wrap="square">
            <a:spAutoFit/>
          </a:bodyPr>
          <a:lstStyle/>
          <a:p>
            <a:pPr fontAlgn="base"/>
            <a:r>
              <a:rPr lang="tr-TR" sz="2000" b="1" dirty="0">
                <a:solidFill>
                  <a:srgbClr val="FF0000"/>
                </a:solidFill>
                <a:latin typeface="Times New Roman" pitchFamily="18" charset="0"/>
                <a:cs typeface="Times New Roman" pitchFamily="18" charset="0"/>
              </a:rPr>
              <a:t>2. Dikkat</a:t>
            </a:r>
            <a:r>
              <a:rPr lang="tr-TR" sz="2000" b="1" dirty="0">
                <a:latin typeface="Times New Roman" pitchFamily="18" charset="0"/>
                <a:cs typeface="Times New Roman" pitchFamily="18" charset="0"/>
              </a:rPr>
              <a:t>:</a:t>
            </a:r>
            <a:r>
              <a:rPr lang="tr-TR" sz="2000" dirty="0">
                <a:latin typeface="Times New Roman" pitchFamily="18" charset="0"/>
                <a:cs typeface="Times New Roman" pitchFamily="18" charset="0"/>
              </a:rPr>
              <a:t> Belirli bir uyarıcı üzerinde düşünmek, odaklanmak ve diğerlerini görmezden gelmek anlamına gelir. Öğrenme güçlüğü olan çocuklar dikkati odaklamak ve sürdürmek konusunda problem yaşarlar. Bu konuda çocuğa destek olabilmek için tüm duyu organlarını harekete geçirecek etkinlikler yapmak gerekir. Örneğin, görsel dikkati geliştirmeye yönelik, etkinliklerin yanı sıra, işitsel dikkati de geliştirmeye yönelik etkinlikler yapabilirsiniz.</a:t>
            </a:r>
          </a:p>
          <a:p>
            <a:pPr marL="342900" lvl="0" indent="-342900" fontAlgn="base">
              <a:buFont typeface="Wingdings" pitchFamily="2" charset="2"/>
              <a:buChar char="Ø"/>
            </a:pPr>
            <a:r>
              <a:rPr lang="tr-TR" sz="2000" dirty="0">
                <a:latin typeface="Times New Roman" pitchFamily="18" charset="0"/>
                <a:cs typeface="Times New Roman" pitchFamily="18" charset="0"/>
              </a:rPr>
              <a:t>Tek bir işe odaklanmayı öğrenmesi için, telkinlerde bulunabilirsiniz, örneğin, “şimdi sakin ol ve sadece şu soruyu düşün” gibi,</a:t>
            </a:r>
          </a:p>
          <a:p>
            <a:pPr marL="342900" lvl="0" indent="-342900" fontAlgn="base">
              <a:buFont typeface="Wingdings" pitchFamily="2" charset="2"/>
              <a:buChar char="Ø"/>
            </a:pPr>
            <a:r>
              <a:rPr lang="tr-TR" sz="2000" dirty="0">
                <a:latin typeface="Times New Roman" pitchFamily="18" charset="0"/>
                <a:cs typeface="Times New Roman" pitchFamily="18" charset="0"/>
              </a:rPr>
              <a:t>Cevap vermeden önce durup düşünmesini 10 ‘a kadar saymasını öğretebilirsiniz.</a:t>
            </a:r>
          </a:p>
          <a:p>
            <a:pPr marL="342900" lvl="0" indent="-342900" fontAlgn="base">
              <a:buFont typeface="Wingdings" pitchFamily="2" charset="2"/>
              <a:buChar char="Ø"/>
            </a:pPr>
            <a:r>
              <a:rPr lang="tr-TR" sz="2000" dirty="0">
                <a:latin typeface="Times New Roman" pitchFamily="18" charset="0"/>
                <a:cs typeface="Times New Roman" pitchFamily="18" charset="0"/>
              </a:rPr>
              <a:t>Sayı ve harf bulmacaları çözdürebilirsiniz,</a:t>
            </a:r>
          </a:p>
          <a:p>
            <a:pPr marL="342900" lvl="0" indent="-342900" fontAlgn="base">
              <a:buFont typeface="Wingdings" pitchFamily="2" charset="2"/>
              <a:buChar char="Ø"/>
            </a:pPr>
            <a:r>
              <a:rPr lang="tr-TR" sz="2000" dirty="0">
                <a:latin typeface="Times New Roman" pitchFamily="18" charset="0"/>
                <a:cs typeface="Times New Roman" pitchFamily="18" charset="0"/>
              </a:rPr>
              <a:t>Puzzle yaptırabilirsiniz,</a:t>
            </a:r>
          </a:p>
          <a:p>
            <a:pPr marL="342900" lvl="0" indent="-342900" fontAlgn="base">
              <a:buFont typeface="Wingdings" pitchFamily="2" charset="2"/>
              <a:buChar char="Ø"/>
            </a:pPr>
            <a:r>
              <a:rPr lang="tr-TR" sz="2000" dirty="0">
                <a:latin typeface="Times New Roman" pitchFamily="18" charset="0"/>
                <a:cs typeface="Times New Roman" pitchFamily="18" charset="0"/>
              </a:rPr>
              <a:t>İki resim arasındaki farkı bulmaya yönelik etkinlikler yaptırabilirsiniz,</a:t>
            </a:r>
          </a:p>
          <a:p>
            <a:pPr marL="342900" lvl="0" indent="-342900" fontAlgn="base">
              <a:buFont typeface="Wingdings" pitchFamily="2" charset="2"/>
              <a:buChar char="Ø"/>
            </a:pPr>
            <a:r>
              <a:rPr lang="tr-TR" sz="2000" dirty="0">
                <a:latin typeface="Times New Roman" pitchFamily="18" charset="0"/>
                <a:cs typeface="Times New Roman" pitchFamily="18" charset="0"/>
              </a:rPr>
              <a:t>Dama, satranç gibi oyunlar oynayabilirsiniz,</a:t>
            </a:r>
          </a:p>
          <a:p>
            <a:pPr marL="342900" lvl="0" indent="-342900" fontAlgn="base">
              <a:buFont typeface="Wingdings" pitchFamily="2" charset="2"/>
              <a:buChar char="Ø"/>
            </a:pPr>
            <a:r>
              <a:rPr lang="tr-TR" sz="2000" dirty="0">
                <a:latin typeface="Times New Roman" pitchFamily="18" charset="0"/>
                <a:cs typeface="Times New Roman" pitchFamily="18" charset="0"/>
              </a:rPr>
              <a:t>Tenis, voleybol, basketbol gibi el göz koordinasyonunu ve odaklanmayı destekleyecek faaliyetlere yönlendirebilirsiniz.</a:t>
            </a:r>
          </a:p>
        </p:txBody>
      </p:sp>
    </p:spTree>
    <p:extLst>
      <p:ext uri="{BB962C8B-B14F-4D97-AF65-F5344CB8AC3E}">
        <p14:creationId xmlns:p14="http://schemas.microsoft.com/office/powerpoint/2010/main" xmlns="" val="42733810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0282" y="1052736"/>
            <a:ext cx="8496944" cy="4801314"/>
          </a:xfrm>
          <a:prstGeom prst="rect">
            <a:avLst/>
          </a:prstGeom>
        </p:spPr>
        <p:txBody>
          <a:bodyPr wrap="square">
            <a:spAutoFit/>
          </a:bodyPr>
          <a:lstStyle/>
          <a:p>
            <a:pPr fontAlgn="base"/>
            <a:r>
              <a:rPr lang="tr-TR" b="1" dirty="0">
                <a:solidFill>
                  <a:srgbClr val="FF0000"/>
                </a:solidFill>
              </a:rPr>
              <a:t>3. </a:t>
            </a:r>
            <a:r>
              <a:rPr lang="tr-TR" b="1" dirty="0" err="1">
                <a:solidFill>
                  <a:srgbClr val="FF0000"/>
                </a:solidFill>
              </a:rPr>
              <a:t>Ardıllık</a:t>
            </a:r>
            <a:r>
              <a:rPr lang="tr-TR" b="1" dirty="0"/>
              <a:t>:</a:t>
            </a:r>
            <a:r>
              <a:rPr lang="tr-TR" dirty="0"/>
              <a:t> </a:t>
            </a:r>
            <a:r>
              <a:rPr lang="tr-TR" dirty="0" err="1"/>
              <a:t>Ardıllık</a:t>
            </a:r>
            <a:r>
              <a:rPr lang="tr-TR" dirty="0"/>
              <a:t>, çocuğun gelen bilgiyi belli bir sıraya koymasını ve kullanmasını sağlayan işlemdir. Gelen bilgileri bir sıra ve düzen içinde organize edebilmesi, hafızaya yerleştirmesi ve oradan yeniden çağırması sürecidir. Öğrenme güçlüğü olan çocuklarda en çok bu süreçte problem yaşanır. Çocuk, bilgiyi düzene koymakta zorlanır, hangi bilgiyi nasıl kullanacağını bilemez. Örneğin okuma yazma öğrenirken sesleri tek tek tanır fakat birleştiremez çünkü nasıl birleştireceğini bilemez. </a:t>
            </a:r>
            <a:r>
              <a:rPr lang="tr-TR" dirty="0">
                <a:solidFill>
                  <a:schemeClr val="bg2">
                    <a:lumMod val="90000"/>
                  </a:schemeClr>
                </a:solidFill>
              </a:rPr>
              <a:t>Desteklemek </a:t>
            </a:r>
            <a:r>
              <a:rPr lang="tr-TR" dirty="0" smtClean="0">
                <a:solidFill>
                  <a:schemeClr val="bg2">
                    <a:lumMod val="90000"/>
                  </a:schemeClr>
                </a:solidFill>
              </a:rPr>
              <a:t>için</a:t>
            </a:r>
            <a:endParaRPr lang="tr-TR" dirty="0"/>
          </a:p>
          <a:p>
            <a:pPr marL="285750" lvl="0" indent="-285750" fontAlgn="base">
              <a:buFont typeface="Wingdings" pitchFamily="2" charset="2"/>
              <a:buChar char="Ø"/>
            </a:pPr>
            <a:r>
              <a:rPr lang="tr-TR" dirty="0"/>
              <a:t>Örüntü çalışmaları yapabilirsiniz, resim, şekil, sayı, kelime örüntüleri oluşturabilirsiniz.</a:t>
            </a:r>
          </a:p>
          <a:p>
            <a:pPr marL="285750" lvl="0" indent="-285750" fontAlgn="base">
              <a:buFont typeface="Wingdings" pitchFamily="2" charset="2"/>
              <a:buChar char="Ø"/>
            </a:pPr>
            <a:r>
              <a:rPr lang="tr-TR" dirty="0"/>
              <a:t>Harfleri karışık verip kelime oluşturmasını isteyebilirsiniz,</a:t>
            </a:r>
          </a:p>
          <a:p>
            <a:pPr marL="285750" lvl="0" indent="-285750" fontAlgn="base">
              <a:buFont typeface="Wingdings" pitchFamily="2" charset="2"/>
              <a:buChar char="Ø"/>
            </a:pPr>
            <a:r>
              <a:rPr lang="tr-TR" dirty="0"/>
              <a:t>Kelimeleri karışık verip cümle oluşturmasını isteyebilirsiniz,</a:t>
            </a:r>
          </a:p>
          <a:p>
            <a:pPr marL="285750" lvl="0" indent="-285750" fontAlgn="base">
              <a:buFont typeface="Wingdings" pitchFamily="2" charset="2"/>
              <a:buChar char="Ø"/>
            </a:pPr>
            <a:r>
              <a:rPr lang="tr-TR" dirty="0"/>
              <a:t>Cümleleri karışık verip bir paragrafa dönüştürmesini isteyebilirsiniz,</a:t>
            </a:r>
          </a:p>
          <a:p>
            <a:pPr marL="285750" lvl="0" indent="-285750" fontAlgn="base">
              <a:buFont typeface="Wingdings" pitchFamily="2" charset="2"/>
              <a:buChar char="Ø"/>
            </a:pPr>
            <a:r>
              <a:rPr lang="tr-TR" dirty="0"/>
              <a:t>Kelime oyunları oynayabilirsiniz,</a:t>
            </a:r>
          </a:p>
          <a:p>
            <a:pPr marL="285750" lvl="0" indent="-285750" fontAlgn="base">
              <a:buFont typeface="Wingdings" pitchFamily="2" charset="2"/>
              <a:buChar char="Ø"/>
            </a:pPr>
            <a:r>
              <a:rPr lang="tr-TR" dirty="0"/>
              <a:t>Sadece özne ve yüklemden oluşan çok basit bir cümle kurup, bu cümleyi 5N 1K yöntemiyle geliştirebilir, uzun ve doğru cümleler kurmayı bu yolla öğretebilirsiniz.</a:t>
            </a:r>
          </a:p>
          <a:p>
            <a:pPr marL="285750" lvl="0" indent="-285750" fontAlgn="base">
              <a:buFont typeface="Wingdings" pitchFamily="2" charset="2"/>
              <a:buChar char="Ø"/>
            </a:pPr>
            <a:r>
              <a:rPr lang="tr-TR" dirty="0"/>
              <a:t>Yarım bırakılmış cümleler verip tamamlatabilirsiniz.</a:t>
            </a:r>
          </a:p>
        </p:txBody>
      </p:sp>
    </p:spTree>
    <p:extLst>
      <p:ext uri="{BB962C8B-B14F-4D97-AF65-F5344CB8AC3E}">
        <p14:creationId xmlns:p14="http://schemas.microsoft.com/office/powerpoint/2010/main" xmlns="" val="25432155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0282" y="1052736"/>
            <a:ext cx="8496944" cy="4093428"/>
          </a:xfrm>
          <a:prstGeom prst="rect">
            <a:avLst/>
          </a:prstGeom>
        </p:spPr>
        <p:txBody>
          <a:bodyPr wrap="square">
            <a:spAutoFit/>
          </a:bodyPr>
          <a:lstStyle/>
          <a:p>
            <a:pPr fontAlgn="base"/>
            <a:r>
              <a:rPr lang="tr-TR" sz="2000"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 Eş zamanlılık</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Eş zamanlılık, gelen bilgilerin birbirleriyle ilişkilendirilmesi ve anlamlandırılması ile ilgilidir. Çocuğun hafızasında pek çok bilgi vardır, ancak bunların hangi klasörlere yerleştirileceği belirsizdir. Bu nedenle bilgi anlamlı bir hal alamaz, çocuk bilgiyi nasıl kullanacağını muhakeme edemez.  Ayrıca eş zamanlılık görsel uzamsal yetenekle ilişkilidir. Öğrenme güçlüğü olan çocuklar, zihinde canlandırma yapamaz, arkadaşının yüzünü gözünün önüne getiremez, ya da harita okuyamaz. </a:t>
            </a:r>
            <a:r>
              <a:rPr lang="tr-TR" sz="2000" dirty="0">
                <a:solidFill>
                  <a:schemeClr val="bg2">
                    <a:lumMod val="90000"/>
                  </a:schemeClr>
                </a:solidFill>
                <a:latin typeface="Times New Roman" pitchFamily="18" charset="0"/>
                <a:cs typeface="Times New Roman" pitchFamily="18" charset="0"/>
              </a:rPr>
              <a:t>Desteklemek için</a:t>
            </a:r>
            <a:r>
              <a:rPr lang="tr-TR" sz="2000" dirty="0">
                <a:latin typeface="Times New Roman" pitchFamily="18" charset="0"/>
                <a:cs typeface="Times New Roman" pitchFamily="18" charset="0"/>
              </a:rPr>
              <a:t>;</a:t>
            </a:r>
          </a:p>
          <a:p>
            <a:pPr marL="342900" lvl="0" indent="-342900" fontAlgn="base">
              <a:buFont typeface="Wingdings" pitchFamily="2" charset="2"/>
              <a:buChar char="Ø"/>
            </a:pPr>
            <a:r>
              <a:rPr lang="tr-TR" sz="2000" dirty="0">
                <a:latin typeface="Times New Roman" pitchFamily="18" charset="0"/>
                <a:cs typeface="Times New Roman" pitchFamily="18" charset="0"/>
              </a:rPr>
              <a:t>Verilen her bilgiyi görsellerle güçlendirmek gerekir,</a:t>
            </a:r>
          </a:p>
          <a:p>
            <a:pPr marL="342900" lvl="0" indent="-342900" fontAlgn="base">
              <a:buFont typeface="Wingdings" pitchFamily="2" charset="2"/>
              <a:buChar char="Ø"/>
            </a:pPr>
            <a:r>
              <a:rPr lang="tr-TR" sz="2000" dirty="0">
                <a:latin typeface="Times New Roman" pitchFamily="18" charset="0"/>
                <a:cs typeface="Times New Roman" pitchFamily="18" charset="0"/>
              </a:rPr>
              <a:t>Hikâyenin resmi yaptırılabilir,</a:t>
            </a:r>
          </a:p>
          <a:p>
            <a:pPr marL="342900" lvl="0" indent="-342900" fontAlgn="base">
              <a:buFont typeface="Wingdings" pitchFamily="2" charset="2"/>
              <a:buChar char="Ø"/>
            </a:pPr>
            <a:r>
              <a:rPr lang="tr-TR" sz="2000" dirty="0">
                <a:latin typeface="Times New Roman" pitchFamily="18" charset="0"/>
                <a:cs typeface="Times New Roman" pitchFamily="18" charset="0"/>
              </a:rPr>
              <a:t>Hikaye ve kavram haritaları kullanılabilir,</a:t>
            </a:r>
          </a:p>
          <a:p>
            <a:pPr marL="342900" lvl="0" indent="-342900" fontAlgn="base">
              <a:buFont typeface="Wingdings" pitchFamily="2" charset="2"/>
              <a:buChar char="Ø"/>
            </a:pPr>
            <a:r>
              <a:rPr lang="tr-TR" sz="2000" dirty="0">
                <a:latin typeface="Times New Roman" pitchFamily="18" charset="0"/>
                <a:cs typeface="Times New Roman" pitchFamily="18" charset="0"/>
              </a:rPr>
              <a:t>Öğrenilecek konu parçalara bölünebilir.</a:t>
            </a:r>
          </a:p>
          <a:p>
            <a:pPr marL="342900" lvl="0" indent="-342900" fontAlgn="base">
              <a:buFont typeface="Wingdings" pitchFamily="2" charset="2"/>
              <a:buChar char="Ø"/>
            </a:pPr>
            <a:r>
              <a:rPr lang="tr-TR" sz="2000" dirty="0">
                <a:latin typeface="Times New Roman" pitchFamily="18" charset="0"/>
                <a:cs typeface="Times New Roman" pitchFamily="18" charset="0"/>
              </a:rPr>
              <a:t>Öğrendiği konuyu hatırlatacak anahtar kelimeler, çağrışım yapacak görseller ya da kelimeler kullanabilirsiniz.</a:t>
            </a:r>
          </a:p>
        </p:txBody>
      </p:sp>
    </p:spTree>
    <p:extLst>
      <p:ext uri="{BB962C8B-B14F-4D97-AF65-F5344CB8AC3E}">
        <p14:creationId xmlns:p14="http://schemas.microsoft.com/office/powerpoint/2010/main" xmlns="" val="32340246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ctrTitle"/>
          </p:nvPr>
        </p:nvSpPr>
        <p:spPr>
          <a:xfrm>
            <a:off x="817581" y="1844824"/>
            <a:ext cx="7642851" cy="3080633"/>
          </a:xfrm>
        </p:spPr>
        <p:txBody>
          <a:bodyPr/>
          <a:lstStyle/>
          <a:p>
            <a:pPr marL="182880" indent="0" algn="ctr">
              <a:buNone/>
            </a:pPr>
            <a:r>
              <a:rPr lang="tr-TR" dirty="0" smtClean="0"/>
              <a:t> KATILIMINIZ İÇİN TEŞEKKÜRLER!!!</a:t>
            </a:r>
            <a:endParaRPr lang="tr-TR" dirty="0"/>
          </a:p>
        </p:txBody>
      </p:sp>
    </p:spTree>
    <p:extLst>
      <p:ext uri="{BB962C8B-B14F-4D97-AF65-F5344CB8AC3E}">
        <p14:creationId xmlns:p14="http://schemas.microsoft.com/office/powerpoint/2010/main" xmlns="" val="2626688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79512" y="1268760"/>
            <a:ext cx="8856984" cy="6225872"/>
          </a:xfrm>
        </p:spPr>
        <p:txBody>
          <a:bodyPr>
            <a:normAutofit/>
          </a:bodyPr>
          <a:lstStyle/>
          <a:p>
            <a:pP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Öğrenme güçlüğünün tanısının konulması ÖÖG riski taşıyan öğrencilere yönelik yapılacak yardımların ilk adımını oluşturmaktadır. Ancak resmi tanı vermeden önce ÖÖG riski taşıyan öğrencilerin bazı ön değerlendirmelerden geçirilmesi gerekmektedir. Bir diğer deyişle, </a:t>
            </a:r>
            <a:r>
              <a:rPr lang="tr-TR" sz="2400" dirty="0" err="1" smtClean="0">
                <a:latin typeface="Times New Roman" panose="02020603050405020304" pitchFamily="18" charset="0"/>
                <a:cs typeface="Times New Roman" panose="02020603050405020304" pitchFamily="18" charset="0"/>
              </a:rPr>
              <a:t>ÖÖG’nin</a:t>
            </a:r>
            <a:r>
              <a:rPr lang="tr-TR" sz="2400" dirty="0" smtClean="0">
                <a:latin typeface="Times New Roman" panose="02020603050405020304" pitchFamily="18" charset="0"/>
                <a:cs typeface="Times New Roman" panose="02020603050405020304" pitchFamily="18" charset="0"/>
              </a:rPr>
              <a:t> tespit edilmesine yönelik bazı ön bilgilerin toplanması gerekmektedir. Bu ön bilgilerin toplanması hem uzmanlar tarafından daha sağlıklı bir değerlendirme sürecini sağlayacak, hem de öğrencilerin gereksiz yere tanı almalarını önleyecektir.</a:t>
            </a:r>
          </a:p>
          <a:p>
            <a:pPr marL="45720" indent="0">
              <a:buNone/>
            </a:pPr>
            <a:endParaRPr lang="tr-TR" dirty="0"/>
          </a:p>
          <a:p>
            <a:pPr>
              <a:buFont typeface="Wingdings" panose="05000000000000000000" pitchFamily="2" charset="2"/>
              <a:buChar char="q"/>
            </a:pPr>
            <a:endParaRPr lang="tr-TR" dirty="0" smtClean="0"/>
          </a:p>
          <a:p>
            <a:pPr>
              <a:buFont typeface="Wingdings" panose="05000000000000000000" pitchFamily="2" charset="2"/>
              <a:buChar char="q"/>
            </a:pPr>
            <a:endParaRPr lang="tr-TR" dirty="0"/>
          </a:p>
          <a:p>
            <a:pPr>
              <a:buFont typeface="Wingdings" panose="05000000000000000000" pitchFamily="2" charset="2"/>
              <a:buChar char="q"/>
            </a:pPr>
            <a:endParaRPr lang="tr-TR" dirty="0" smtClean="0"/>
          </a:p>
          <a:p>
            <a:pPr>
              <a:buFont typeface="Wingdings" panose="05000000000000000000" pitchFamily="2" charset="2"/>
              <a:buChar char="q"/>
            </a:pPr>
            <a:endParaRPr lang="tr-TR" dirty="0"/>
          </a:p>
          <a:p>
            <a:pPr>
              <a:buFont typeface="Wingdings" panose="05000000000000000000" pitchFamily="2" charset="2"/>
              <a:buChar char="q"/>
            </a:pPr>
            <a:endParaRPr lang="tr-TR" dirty="0" smtClean="0"/>
          </a:p>
          <a:p>
            <a:pPr>
              <a:buFont typeface="Wingdings" panose="05000000000000000000" pitchFamily="2" charset="2"/>
              <a:buChar char="q"/>
            </a:pPr>
            <a:endParaRPr lang="tr-TR" dirty="0"/>
          </a:p>
          <a:p>
            <a:pPr>
              <a:buFont typeface="Wingdings" panose="05000000000000000000" pitchFamily="2" charset="2"/>
              <a:buChar char="q"/>
            </a:pPr>
            <a:endParaRPr lang="tr-TR" dirty="0" smtClean="0"/>
          </a:p>
          <a:p>
            <a:pPr>
              <a:buFont typeface="Wingdings" panose="05000000000000000000" pitchFamily="2" charset="2"/>
              <a:buChar char="q"/>
            </a:pPr>
            <a:endParaRPr lang="tr-TR" dirty="0"/>
          </a:p>
          <a:p>
            <a:pPr>
              <a:buFont typeface="Wingdings" panose="05000000000000000000" pitchFamily="2" charset="2"/>
              <a:buChar char="q"/>
            </a:pPr>
            <a:endParaRPr lang="tr-TR" dirty="0" smtClean="0"/>
          </a:p>
          <a:p>
            <a:pPr>
              <a:buFont typeface="Wingdings" panose="05000000000000000000" pitchFamily="2" charset="2"/>
              <a:buChar char="q"/>
            </a:pPr>
            <a:endParaRPr lang="tr-TR" dirty="0"/>
          </a:p>
          <a:p>
            <a:pPr>
              <a:buFont typeface="Wingdings" panose="05000000000000000000" pitchFamily="2" charset="2"/>
              <a:buChar char="q"/>
            </a:pPr>
            <a:endParaRPr lang="tr-TR" dirty="0" smtClean="0"/>
          </a:p>
          <a:p>
            <a:pPr>
              <a:buFont typeface="Wingdings" panose="05000000000000000000" pitchFamily="2" charset="2"/>
              <a:buChar char="q"/>
            </a:pPr>
            <a:endParaRPr lang="tr-TR" dirty="0"/>
          </a:p>
          <a:p>
            <a:pPr>
              <a:buFont typeface="Wingdings" panose="05000000000000000000" pitchFamily="2" charset="2"/>
              <a:buChar char="q"/>
            </a:pPr>
            <a:endParaRPr lang="tr-TR" dirty="0" smtClean="0"/>
          </a:p>
          <a:p>
            <a:pPr>
              <a:buFont typeface="Wingdings" panose="05000000000000000000" pitchFamily="2" charset="2"/>
              <a:buChar char="q"/>
            </a:pPr>
            <a:endParaRPr lang="tr-TR" dirty="0"/>
          </a:p>
          <a:p>
            <a:pPr>
              <a:buFont typeface="Wingdings" panose="05000000000000000000" pitchFamily="2" charset="2"/>
              <a:buChar char="q"/>
            </a:pPr>
            <a:endParaRPr lang="tr-TR" dirty="0"/>
          </a:p>
          <a:p>
            <a:endParaRPr lang="tr-TR" dirty="0"/>
          </a:p>
        </p:txBody>
      </p:sp>
    </p:spTree>
    <p:extLst>
      <p:ext uri="{BB962C8B-B14F-4D97-AF65-F5344CB8AC3E}">
        <p14:creationId xmlns:p14="http://schemas.microsoft.com/office/powerpoint/2010/main" xmlns="" val="126113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1862</TotalTime>
  <Words>4220</Words>
  <Application>Microsoft Office PowerPoint</Application>
  <PresentationFormat>Ekran Gösterisi (4:3)</PresentationFormat>
  <Paragraphs>446</Paragraphs>
  <Slides>87</Slides>
  <Notes>0</Notes>
  <HiddenSlides>0</HiddenSlides>
  <MMClips>0</MMClips>
  <ScaleCrop>false</ScaleCrop>
  <HeadingPairs>
    <vt:vector size="4" baseType="variant">
      <vt:variant>
        <vt:lpstr>Tema</vt:lpstr>
      </vt:variant>
      <vt:variant>
        <vt:i4>1</vt:i4>
      </vt:variant>
      <vt:variant>
        <vt:lpstr>Slayt Başlıkları</vt:lpstr>
      </vt:variant>
      <vt:variant>
        <vt:i4>87</vt:i4>
      </vt:variant>
    </vt:vector>
  </HeadingPairs>
  <TitlesOfParts>
    <vt:vector size="88" baseType="lpstr">
      <vt:lpstr>Hava Akımı</vt:lpstr>
      <vt:lpstr>Slayt 1</vt:lpstr>
      <vt:lpstr>ÖZEL ÖĞRENME GÜÇLÜĞÜ (ÖÖG) NEDİR? </vt:lpstr>
      <vt:lpstr>Slayt 3</vt:lpstr>
      <vt:lpstr>Slayt 4</vt:lpstr>
      <vt:lpstr>Slayt 5</vt:lpstr>
      <vt:lpstr>Slayt 6</vt:lpstr>
      <vt:lpstr>Slayt 7</vt:lpstr>
      <vt:lpstr>Slayt 8</vt:lpstr>
      <vt:lpstr>Slayt 9</vt:lpstr>
      <vt:lpstr>Slayt 10</vt:lpstr>
      <vt:lpstr>Özel Öğrenme Güçlüğü Olan Çocukların  Genel Özellikleri </vt:lpstr>
      <vt:lpstr>Özel öğrenme güçlüğü olan bireylerde en sık görülen 10 özellik</vt:lpstr>
      <vt:lpstr>Özel öğrenme güçlüğü olan bireylerde en sık görülen 10 özellik</vt:lpstr>
      <vt:lpstr>ÖZEL ÖĞRENME GÜÇLÜĞÜ NEDENLERİ</vt:lpstr>
      <vt:lpstr>ÖZEL ÖĞRENME GÜÇLÜĞÜ NEDENLERİ</vt:lpstr>
      <vt:lpstr>Slayt 16</vt:lpstr>
      <vt:lpstr>ÖZEL ÖĞRENME GÜÇLÜĞÜ BELİRTİLERİ</vt:lpstr>
      <vt:lpstr>ÖZEL ÖĞRENME GÜÇLÜĞÜ BELİRTİLERİ</vt:lpstr>
      <vt:lpstr>ÖZEL ÖĞRENME GÜÇLÜĞÜ BELİRTİLERİ</vt:lpstr>
      <vt:lpstr>ÖZEL ÖĞRENME GÜÇLÜĞÜ BELİRTİLERİ</vt:lpstr>
      <vt:lpstr>ÖZEL ÖĞRENME GÜÇLÜĞÜ BELİRTİLERİ</vt:lpstr>
      <vt:lpstr>ÖZEL ÖĞRENME GÜÇLÜĞÜ BELİRTİLERİ</vt:lpstr>
      <vt:lpstr>ÖZEL ÖĞRENME GÜÇLÜĞÜ BELİRTİLERİ</vt:lpstr>
      <vt:lpstr>ÖZEL ÖĞRENME GÜÇLÜĞÜ BELİRTİLERİ</vt:lpstr>
      <vt:lpstr>EĞİTSEL DEĞERLENDİRME VE TANILAMA SÜRECİ </vt:lpstr>
      <vt:lpstr>EĞİTSEL DEĞERLENDİRME VE TANILAMA SÜRECİ </vt:lpstr>
      <vt:lpstr>EĞİTSEL DEĞERLENDİRME VE TANILAMA SÜRECİ </vt:lpstr>
      <vt:lpstr>EĞİTSEL DEĞERLENDİRME VE TANILAMA SÜRECİ </vt:lpstr>
      <vt:lpstr>EĞİTSEL DEĞERLENDİRME VE TANILAMA SÜRECİ </vt:lpstr>
      <vt:lpstr>MÜDAHALEYE YANIT YÖNTEMİ</vt:lpstr>
      <vt:lpstr>Slayt 31</vt:lpstr>
      <vt:lpstr>Slayt 32</vt:lpstr>
      <vt:lpstr>Slayt 33</vt:lpstr>
      <vt:lpstr>Slayt 34</vt:lpstr>
      <vt:lpstr>Slayt 35</vt:lpstr>
      <vt:lpstr>Slayt 36</vt:lpstr>
      <vt:lpstr>Slayt 37</vt:lpstr>
      <vt:lpstr>Slayt 38</vt:lpstr>
      <vt:lpstr>Slayt 39</vt:lpstr>
      <vt:lpstr>Yasal Düzenlemeler Ve Eğitim Hakkı</vt:lpstr>
      <vt:lpstr>Yasal Düzenlemeler Ve Eğitim Hakkı</vt:lpstr>
      <vt:lpstr>Yasal Düzenlemeler Ve Eğitim Hakkı</vt:lpstr>
      <vt:lpstr>Yasal Düzenlemeler Ve Eğitim Hakkı</vt:lpstr>
      <vt:lpstr>Yasal Düzenlemeler Ve Eğitim Hakkı</vt:lpstr>
      <vt:lpstr>Yasal Düzenlemeler Ve Eğitim Hakkı</vt:lpstr>
      <vt:lpstr>Yasal Düzenlemeler Ve Eğitim Hakkı</vt:lpstr>
      <vt:lpstr>Yasal Düzenlemeler Ve Eğitim Hakkı</vt:lpstr>
      <vt:lpstr>Yasal Düzenlemeler Ve Eğitim Hakkı</vt:lpstr>
      <vt:lpstr>Yasal Düzenlemeler Ve Eğitim Hakkı</vt:lpstr>
      <vt:lpstr>Yasal Düzenlemeler Ve Eğitim Hakkı</vt:lpstr>
      <vt:lpstr>Yasal Düzenlemeler Ve Eğitim Hakkı</vt:lpstr>
      <vt:lpstr>Okumadaki hata türleri</vt:lpstr>
      <vt:lpstr>Okumadaki hata türleri</vt:lpstr>
      <vt:lpstr>Yazmadaki hata türleri</vt:lpstr>
      <vt:lpstr>Yazmadaki hata türleri</vt:lpstr>
      <vt:lpstr>Matematikteki hata türleri</vt:lpstr>
      <vt:lpstr>Matematikteki hata türleri</vt:lpstr>
      <vt:lpstr>Çalışma alışkanlığı</vt:lpstr>
      <vt:lpstr>Organize olma becerisi</vt:lpstr>
      <vt:lpstr>ÖZEL ÖĞRENME GÜÇLÜĞÜ OLAN ÖĞRENCİLER İÇİN OKULDA VE SINIF İÇERİSİNDE  YAPILABİLECEKLER</vt:lpstr>
      <vt:lpstr>Öğrenciye yaklaşım</vt:lpstr>
      <vt:lpstr>Öğrenciye yaklaşım</vt:lpstr>
      <vt:lpstr>Dikkatinin dağılmasını önlemek için</vt:lpstr>
      <vt:lpstr>Dikkatinin dağılmasını önlemek için</vt:lpstr>
      <vt:lpstr>Hareket ihtiyacını Giderin</vt:lpstr>
      <vt:lpstr>Derse katılımı</vt:lpstr>
      <vt:lpstr>Derse katılımı</vt:lpstr>
      <vt:lpstr>Derse katılımı</vt:lpstr>
      <vt:lpstr>Ödevler</vt:lpstr>
      <vt:lpstr>Başarının değerlendirilmesi</vt:lpstr>
      <vt:lpstr>Bakış Açısı : Öğretmen</vt:lpstr>
      <vt:lpstr>Bakış Açısı : Aile</vt:lpstr>
      <vt:lpstr>Bakış Açısı : Çocuk </vt:lpstr>
      <vt:lpstr>Otokontrol Mekanizmasını Geliştirmek</vt:lpstr>
      <vt:lpstr>Otokontrol Mekanizmasını Geliştirmek </vt:lpstr>
      <vt:lpstr>Otokontrol</vt:lpstr>
      <vt:lpstr>Görsel Kolaylıklar</vt:lpstr>
      <vt:lpstr>Görsel Kolaylıklar</vt:lpstr>
      <vt:lpstr>Slayt 79</vt:lpstr>
      <vt:lpstr>Görsel Kolaylıklar</vt:lpstr>
      <vt:lpstr>Görsel Kolaylıklar</vt:lpstr>
      <vt:lpstr>Görsel Kolaylıklar</vt:lpstr>
      <vt:lpstr>Slayt 83</vt:lpstr>
      <vt:lpstr>Slayt 84</vt:lpstr>
      <vt:lpstr>Slayt 85</vt:lpstr>
      <vt:lpstr>Slayt 86</vt:lpstr>
      <vt:lpstr> KATILIMINIZ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enginhoca</dc:creator>
  <cp:lastModifiedBy>admin</cp:lastModifiedBy>
  <cp:revision>150</cp:revision>
  <dcterms:created xsi:type="dcterms:W3CDTF">2014-11-05T14:51:48Z</dcterms:created>
  <dcterms:modified xsi:type="dcterms:W3CDTF">2018-03-02T12:49:30Z</dcterms:modified>
</cp:coreProperties>
</file>